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56" r:id="rId2"/>
    <p:sldId id="258" r:id="rId3"/>
    <p:sldId id="260" r:id="rId4"/>
    <p:sldId id="290" r:id="rId5"/>
    <p:sldId id="291" r:id="rId6"/>
    <p:sldId id="261" r:id="rId7"/>
    <p:sldId id="262" r:id="rId8"/>
    <p:sldId id="264" r:id="rId9"/>
    <p:sldId id="263" r:id="rId10"/>
    <p:sldId id="288" r:id="rId11"/>
    <p:sldId id="265" r:id="rId12"/>
    <p:sldId id="287" r:id="rId13"/>
    <p:sldId id="266" r:id="rId14"/>
    <p:sldId id="267" r:id="rId15"/>
    <p:sldId id="286" r:id="rId16"/>
    <p:sldId id="283" r:id="rId17"/>
    <p:sldId id="285" r:id="rId18"/>
    <p:sldId id="284" r:id="rId19"/>
    <p:sldId id="268" r:id="rId20"/>
    <p:sldId id="269" r:id="rId21"/>
    <p:sldId id="270" r:id="rId22"/>
    <p:sldId id="271" r:id="rId23"/>
    <p:sldId id="272" r:id="rId24"/>
    <p:sldId id="273" r:id="rId25"/>
    <p:sldId id="274" r:id="rId26"/>
    <p:sldId id="289" r:id="rId27"/>
    <p:sldId id="277" r:id="rId28"/>
    <p:sldId id="279" r:id="rId29"/>
    <p:sldId id="280" r:id="rId30"/>
    <p:sldId id="276" r:id="rId31"/>
    <p:sldId id="282" r:id="rId32"/>
  </p:sldIdLst>
  <p:sldSz cx="10058400" cy="7772400"/>
  <p:notesSz cx="7010400" cy="9296400"/>
  <p:defaultTextStyle>
    <a:lvl1pPr algn="ctr" defTabSz="584200">
      <a:defRPr sz="2800">
        <a:latin typeface="+mn-lt"/>
        <a:ea typeface="+mn-ea"/>
        <a:cs typeface="+mn-cs"/>
        <a:sym typeface="Helvetica Light"/>
      </a:defRPr>
    </a:lvl1pPr>
    <a:lvl2pPr indent="228600" algn="ctr" defTabSz="584200">
      <a:defRPr sz="2800">
        <a:latin typeface="+mn-lt"/>
        <a:ea typeface="+mn-ea"/>
        <a:cs typeface="+mn-cs"/>
        <a:sym typeface="Helvetica Light"/>
      </a:defRPr>
    </a:lvl2pPr>
    <a:lvl3pPr indent="457200" algn="ctr" defTabSz="584200">
      <a:defRPr sz="2800">
        <a:latin typeface="+mn-lt"/>
        <a:ea typeface="+mn-ea"/>
        <a:cs typeface="+mn-cs"/>
        <a:sym typeface="Helvetica Light"/>
      </a:defRPr>
    </a:lvl3pPr>
    <a:lvl4pPr indent="685800" algn="ctr" defTabSz="584200">
      <a:defRPr sz="2800">
        <a:latin typeface="+mn-lt"/>
        <a:ea typeface="+mn-ea"/>
        <a:cs typeface="+mn-cs"/>
        <a:sym typeface="Helvetica Light"/>
      </a:defRPr>
    </a:lvl4pPr>
    <a:lvl5pPr indent="914400" algn="ctr" defTabSz="584200">
      <a:defRPr sz="2800">
        <a:latin typeface="+mn-lt"/>
        <a:ea typeface="+mn-ea"/>
        <a:cs typeface="+mn-cs"/>
        <a:sym typeface="Helvetica Light"/>
      </a:defRPr>
    </a:lvl5pPr>
    <a:lvl6pPr indent="1143000" algn="ctr" defTabSz="584200">
      <a:defRPr sz="2800">
        <a:latin typeface="+mn-lt"/>
        <a:ea typeface="+mn-ea"/>
        <a:cs typeface="+mn-cs"/>
        <a:sym typeface="Helvetica Light"/>
      </a:defRPr>
    </a:lvl6pPr>
    <a:lvl7pPr indent="1371600" algn="ctr" defTabSz="584200">
      <a:defRPr sz="2800">
        <a:latin typeface="+mn-lt"/>
        <a:ea typeface="+mn-ea"/>
        <a:cs typeface="+mn-cs"/>
        <a:sym typeface="Helvetica Light"/>
      </a:defRPr>
    </a:lvl7pPr>
    <a:lvl8pPr indent="1600200" algn="ctr" defTabSz="584200">
      <a:defRPr sz="2800">
        <a:latin typeface="+mn-lt"/>
        <a:ea typeface="+mn-ea"/>
        <a:cs typeface="+mn-cs"/>
        <a:sym typeface="Helvetica Light"/>
      </a:defRPr>
    </a:lvl8pPr>
    <a:lvl9pPr indent="1828800" algn="ctr" defTabSz="584200">
      <a:defRPr sz="2800">
        <a:latin typeface="+mn-lt"/>
        <a:ea typeface="+mn-ea"/>
        <a:cs typeface="+mn-cs"/>
        <a:sym typeface="Helvetica Light"/>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4" autoAdjust="0"/>
    <p:restoredTop sz="94660"/>
  </p:normalViewPr>
  <p:slideViewPr>
    <p:cSldViewPr>
      <p:cViewPr varScale="1">
        <p:scale>
          <a:sx n="99" d="100"/>
          <a:sy n="99" d="100"/>
        </p:scale>
        <p:origin x="2166" y="78"/>
      </p:cViewPr>
      <p:guideLst>
        <p:guide orient="horz" pos="2448"/>
        <p:guide pos="3168"/>
      </p:guideLst>
    </p:cSldViewPr>
  </p:slideViewPr>
  <p:notesTextViewPr>
    <p:cViewPr>
      <p:scale>
        <a:sx n="3" d="2"/>
        <a:sy n="3" d="2"/>
      </p:scale>
      <p:origin x="0" y="0"/>
    </p:cViewPr>
  </p:notesTextViewPr>
  <p:sorterViewPr>
    <p:cViewPr varScale="1">
      <p:scale>
        <a:sx n="1" d="1"/>
        <a:sy n="1" d="1"/>
      </p:scale>
      <p:origin x="0" y="-79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1626275-650B-49DF-8EE1-2A1390DE04A6}" type="datetimeFigureOut">
              <a:rPr lang="en-US" smtClean="0"/>
              <a:t>1/30/2024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43CA97-0116-4F1C-81C5-92487397215B}" type="slidenum">
              <a:rPr lang="en-US" smtClean="0"/>
              <a:t>‹#›</a:t>
            </a:fld>
            <a:endParaRPr lang="en-US" dirty="0"/>
          </a:p>
        </p:txBody>
      </p:sp>
    </p:spTree>
    <p:extLst>
      <p:ext uri="{BB962C8B-B14F-4D97-AF65-F5344CB8AC3E}">
        <p14:creationId xmlns:p14="http://schemas.microsoft.com/office/powerpoint/2010/main" val="409557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Shape 31"/>
          <p:cNvSpPr>
            <a:spLocks noGrp="1" noRot="1" noChangeAspect="1"/>
          </p:cNvSpPr>
          <p:nvPr>
            <p:ph type="sldImg"/>
          </p:nvPr>
        </p:nvSpPr>
        <p:spPr>
          <a:xfrm>
            <a:off x="1249363" y="696913"/>
            <a:ext cx="4511675" cy="3486150"/>
          </a:xfrm>
          <a:prstGeom prst="rect">
            <a:avLst/>
          </a:prstGeom>
        </p:spPr>
        <p:txBody>
          <a:bodyPr lIns="93177" tIns="46589" rIns="93177" bIns="46589"/>
          <a:lstStyle/>
          <a:p>
            <a:pPr lvl="0"/>
            <a:endParaRPr dirty="0"/>
          </a:p>
        </p:txBody>
      </p:sp>
      <p:sp>
        <p:nvSpPr>
          <p:cNvPr id="32" name="Shape 32"/>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67390779"/>
      </p:ext>
    </p:extLst>
  </p:cSld>
  <p:clrMap bg1="lt1" tx1="dk1" bg2="lt2" tx2="dk2" accent1="accent1" accent2="accent2" accent3="accent3" accent4="accent4" accent5="accent5" accent6="accent6" hlink="hlink" folHlink="folHlink"/>
  <p:notesStyle>
    <a:lvl1pPr defTabSz="457200">
      <a:lnSpc>
        <a:spcPct val="125000"/>
      </a:lnSpc>
      <a:defRPr>
        <a:latin typeface="Avenir Roman"/>
        <a:ea typeface="Avenir Roman"/>
        <a:cs typeface="Avenir Roman"/>
        <a:sym typeface="Avenir Roman"/>
      </a:defRPr>
    </a:lvl1pPr>
    <a:lvl2pPr indent="228600" defTabSz="457200">
      <a:lnSpc>
        <a:spcPct val="125000"/>
      </a:lnSpc>
      <a:defRPr>
        <a:latin typeface="Avenir Roman"/>
        <a:ea typeface="Avenir Roman"/>
        <a:cs typeface="Avenir Roman"/>
        <a:sym typeface="Avenir Roman"/>
      </a:defRPr>
    </a:lvl2pPr>
    <a:lvl3pPr indent="457200" defTabSz="457200">
      <a:lnSpc>
        <a:spcPct val="125000"/>
      </a:lnSpc>
      <a:defRPr>
        <a:latin typeface="Avenir Roman"/>
        <a:ea typeface="Avenir Roman"/>
        <a:cs typeface="Avenir Roman"/>
        <a:sym typeface="Avenir Roman"/>
      </a:defRPr>
    </a:lvl3pPr>
    <a:lvl4pPr indent="685800" defTabSz="457200">
      <a:lnSpc>
        <a:spcPct val="125000"/>
      </a:lnSpc>
      <a:defRPr>
        <a:latin typeface="Avenir Roman"/>
        <a:ea typeface="Avenir Roman"/>
        <a:cs typeface="Avenir Roman"/>
        <a:sym typeface="Avenir Roman"/>
      </a:defRPr>
    </a:lvl4pPr>
    <a:lvl5pPr indent="914400" defTabSz="457200">
      <a:lnSpc>
        <a:spcPct val="125000"/>
      </a:lnSpc>
      <a:defRPr>
        <a:latin typeface="Avenir Roman"/>
        <a:ea typeface="Avenir Roman"/>
        <a:cs typeface="Avenir Roman"/>
        <a:sym typeface="Avenir Roman"/>
      </a:defRPr>
    </a:lvl5pPr>
    <a:lvl6pPr indent="1143000" defTabSz="457200">
      <a:lnSpc>
        <a:spcPct val="125000"/>
      </a:lnSpc>
      <a:defRPr>
        <a:latin typeface="Avenir Roman"/>
        <a:ea typeface="Avenir Roman"/>
        <a:cs typeface="Avenir Roman"/>
        <a:sym typeface="Avenir Roman"/>
      </a:defRPr>
    </a:lvl6pPr>
    <a:lvl7pPr indent="1371600" defTabSz="457200">
      <a:lnSpc>
        <a:spcPct val="125000"/>
      </a:lnSpc>
      <a:defRPr>
        <a:latin typeface="Avenir Roman"/>
        <a:ea typeface="Avenir Roman"/>
        <a:cs typeface="Avenir Roman"/>
        <a:sym typeface="Avenir Roman"/>
      </a:defRPr>
    </a:lvl7pPr>
    <a:lvl8pPr indent="1600200" defTabSz="457200">
      <a:lnSpc>
        <a:spcPct val="125000"/>
      </a:lnSpc>
      <a:defRPr>
        <a:latin typeface="Avenir Roman"/>
        <a:ea typeface="Avenir Roman"/>
        <a:cs typeface="Avenir Roman"/>
        <a:sym typeface="Avenir Roman"/>
      </a:defRPr>
    </a:lvl8pPr>
    <a:lvl9pPr indent="1828800" defTabSz="457200">
      <a:lnSpc>
        <a:spcPct val="125000"/>
      </a:lnSpc>
      <a:defRPr>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838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Union</a:t>
            </a:r>
            <a:r>
              <a:rPr lang="en-US" baseline="0" dirty="0"/>
              <a:t> Organizing Declaration</a:t>
            </a:r>
            <a:endParaRPr lang="en-US" dirty="0"/>
          </a:p>
        </p:txBody>
      </p:sp>
    </p:spTree>
    <p:extLst>
      <p:ext uri="{BB962C8B-B14F-4D97-AF65-F5344CB8AC3E}">
        <p14:creationId xmlns:p14="http://schemas.microsoft.com/office/powerpoint/2010/main" val="399750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Lawful Hiring of Employees/Zero Employees</a:t>
            </a:r>
          </a:p>
        </p:txBody>
      </p:sp>
    </p:spTree>
    <p:extLst>
      <p:ext uri="{BB962C8B-B14F-4D97-AF65-F5344CB8AC3E}">
        <p14:creationId xmlns:p14="http://schemas.microsoft.com/office/powerpoint/2010/main" val="65403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 wage Form/Zero Employees</a:t>
            </a:r>
          </a:p>
        </p:txBody>
      </p:sp>
    </p:spTree>
    <p:extLst>
      <p:ext uri="{BB962C8B-B14F-4D97-AF65-F5344CB8AC3E}">
        <p14:creationId xmlns:p14="http://schemas.microsoft.com/office/powerpoint/2010/main" val="713415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Lawful Hiring of Employees/Has Employees</a:t>
            </a:r>
          </a:p>
        </p:txBody>
      </p:sp>
    </p:spTree>
    <p:extLst>
      <p:ext uri="{BB962C8B-B14F-4D97-AF65-F5344CB8AC3E}">
        <p14:creationId xmlns:p14="http://schemas.microsoft.com/office/powerpoint/2010/main" val="22342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LW38 Living Wage Certification with Employees</a:t>
            </a:r>
          </a:p>
        </p:txBody>
      </p:sp>
    </p:spTree>
    <p:extLst>
      <p:ext uri="{BB962C8B-B14F-4D97-AF65-F5344CB8AC3E}">
        <p14:creationId xmlns:p14="http://schemas.microsoft.com/office/powerpoint/2010/main" val="1927040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5" name="PRES HEADER_F&amp;CA_2018 GRANT PRES_1.13.17.pdf"/>
          <p:cNvPicPr/>
          <p:nvPr/>
        </p:nvPicPr>
        <p:blipFill>
          <a:blip r:embed="rId2"/>
          <a:stretch>
            <a:fillRect/>
          </a:stretch>
        </p:blipFill>
        <p:spPr>
          <a:xfrm>
            <a:off x="0" y="0"/>
            <a:ext cx="10058400" cy="7772400"/>
          </a:xfrm>
          <a:prstGeom prst="rect">
            <a:avLst/>
          </a:prstGeom>
          <a:ln w="3175">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7" name="Shape 7"/>
          <p:cNvSpPr/>
          <p:nvPr/>
        </p:nvSpPr>
        <p:spPr>
          <a:xfrm>
            <a:off x="4804075" y="3767832"/>
            <a:ext cx="704250" cy="490736"/>
          </a:xfrm>
          <a:prstGeom prst="rect">
            <a:avLst/>
          </a:prstGeom>
          <a:ln w="3175">
            <a:miter lim="400000"/>
          </a:ln>
        </p:spPr>
        <p:txBody>
          <a:bodyPr wrap="none" lIns="29467" tIns="29467" rIns="29467" bIns="29467" anchor="ctr">
            <a:spAutoFit/>
          </a:bodyPr>
          <a:lstStyle/>
          <a:p>
            <a:pPr lvl="0"/>
            <a:endParaRPr dirty="0"/>
          </a:p>
        </p:txBody>
      </p:sp>
      <p:pic>
        <p:nvPicPr>
          <p:cNvPr id="8" name="PDF_PRES HEADER_F&amp;CA_2017 GRANT PRES_1.13.17.pdf"/>
          <p:cNvPicPr/>
          <p:nvPr/>
        </p:nvPicPr>
        <p:blipFill>
          <a:blip r:embed="rId2"/>
          <a:stretch>
            <a:fillRect/>
          </a:stretch>
        </p:blipFill>
        <p:spPr>
          <a:xfrm>
            <a:off x="0" y="0"/>
            <a:ext cx="10058400" cy="7772400"/>
          </a:xfrm>
          <a:prstGeom prst="rect">
            <a:avLst/>
          </a:prstGeom>
          <a:ln w="3175">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10" name="Shape 10"/>
          <p:cNvSpPr>
            <a:spLocks noGrp="1"/>
          </p:cNvSpPr>
          <p:nvPr>
            <p:ph type="title"/>
          </p:nvPr>
        </p:nvSpPr>
        <p:spPr>
          <a:xfrm>
            <a:off x="1993999" y="4954413"/>
            <a:ext cx="6070402" cy="825104"/>
          </a:xfrm>
          <a:prstGeom prst="rect">
            <a:avLst/>
          </a:prstGeom>
        </p:spPr>
        <p:txBody>
          <a:bodyPr anchor="b"/>
          <a:lstStyle/>
          <a:p>
            <a:pPr lvl="0">
              <a:defRPr sz="1800"/>
            </a:pPr>
            <a:r>
              <a:rPr sz="6200"/>
              <a:t>Title Text</a:t>
            </a:r>
          </a:p>
        </p:txBody>
      </p:sp>
      <p:sp>
        <p:nvSpPr>
          <p:cNvPr id="11" name="Shape 11"/>
          <p:cNvSpPr>
            <a:spLocks noGrp="1"/>
          </p:cNvSpPr>
          <p:nvPr>
            <p:ph type="body" idx="1"/>
          </p:nvPr>
        </p:nvSpPr>
        <p:spPr>
          <a:xfrm>
            <a:off x="1993999" y="5808984"/>
            <a:ext cx="6070402" cy="655664"/>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13" name="Shape 13"/>
          <p:cNvSpPr>
            <a:spLocks noGrp="1"/>
          </p:cNvSpPr>
          <p:nvPr>
            <p:ph type="title"/>
          </p:nvPr>
        </p:nvSpPr>
        <p:spPr>
          <a:xfrm>
            <a:off x="1993999" y="2928491"/>
            <a:ext cx="6070402" cy="1915418"/>
          </a:xfrm>
          <a:prstGeom prst="rect">
            <a:avLst/>
          </a:prstGeom>
        </p:spPr>
        <p:txBody>
          <a:bodyPr/>
          <a:lstStyle/>
          <a:p>
            <a:pPr lvl="0">
              <a:defRPr sz="1800"/>
            </a:pPr>
            <a:r>
              <a:rPr sz="6200"/>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5" name="Shape 15"/>
          <p:cNvSpPr>
            <a:spLocks noGrp="1"/>
          </p:cNvSpPr>
          <p:nvPr>
            <p:ph type="title"/>
          </p:nvPr>
        </p:nvSpPr>
        <p:spPr>
          <a:xfrm>
            <a:off x="1809824" y="1425624"/>
            <a:ext cx="3094138" cy="2313237"/>
          </a:xfrm>
          <a:prstGeom prst="rect">
            <a:avLst/>
          </a:prstGeom>
        </p:spPr>
        <p:txBody>
          <a:bodyPr anchor="b"/>
          <a:lstStyle>
            <a:lvl1pPr>
              <a:defRPr sz="4600"/>
            </a:lvl1pPr>
          </a:lstStyle>
          <a:p>
            <a:pPr lvl="0">
              <a:defRPr sz="1800"/>
            </a:pPr>
            <a:r>
              <a:rPr sz="4600"/>
              <a:t>Title Text</a:t>
            </a:r>
          </a:p>
        </p:txBody>
      </p:sp>
      <p:sp>
        <p:nvSpPr>
          <p:cNvPr id="16" name="Shape 16"/>
          <p:cNvSpPr>
            <a:spLocks noGrp="1"/>
          </p:cNvSpPr>
          <p:nvPr>
            <p:ph type="body" idx="1"/>
          </p:nvPr>
        </p:nvSpPr>
        <p:spPr>
          <a:xfrm>
            <a:off x="1809824" y="3819897"/>
            <a:ext cx="3094138" cy="2379539"/>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6200"/>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pPr lvl="0">
              <a:defRPr sz="1800"/>
            </a:pPr>
            <a:r>
              <a:rPr sz="6200"/>
              <a:t>Title Text</a:t>
            </a:r>
          </a:p>
        </p:txBody>
      </p:sp>
      <p:sp>
        <p:nvSpPr>
          <p:cNvPr id="21" name="Shape 2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pPr lvl="0">
              <a:defRPr sz="1800"/>
            </a:pPr>
            <a:r>
              <a:rPr sz="6200"/>
              <a:t>Title Text</a:t>
            </a:r>
          </a:p>
        </p:txBody>
      </p:sp>
      <p:sp>
        <p:nvSpPr>
          <p:cNvPr id="24" name="Shape 24"/>
          <p:cNvSpPr>
            <a:spLocks noGrp="1"/>
          </p:cNvSpPr>
          <p:nvPr>
            <p:ph type="body" idx="1"/>
          </p:nvPr>
        </p:nvSpPr>
        <p:spPr>
          <a:xfrm>
            <a:off x="1809824" y="2567508"/>
            <a:ext cx="3094138" cy="3646662"/>
          </a:xfrm>
          <a:prstGeom prst="rect">
            <a:avLst/>
          </a:prstGeom>
        </p:spPr>
        <p:txBody>
          <a:bodyPr/>
          <a:lstStyle>
            <a:lvl1pPr marL="244928" indent="-244928">
              <a:spcBef>
                <a:spcPts val="3200"/>
              </a:spcBef>
              <a:defRPr sz="2000"/>
            </a:lvl1pPr>
            <a:lvl2pPr marL="587828" indent="-244928">
              <a:spcBef>
                <a:spcPts val="3200"/>
              </a:spcBef>
              <a:defRPr sz="2000"/>
            </a:lvl2pPr>
            <a:lvl3pPr marL="930728" indent="-244928">
              <a:spcBef>
                <a:spcPts val="3200"/>
              </a:spcBef>
              <a:defRPr sz="2000"/>
            </a:lvl3pPr>
            <a:lvl4pPr marL="1273628" indent="-244928">
              <a:spcBef>
                <a:spcPts val="3200"/>
              </a:spcBef>
              <a:defRPr sz="2000"/>
            </a:lvl4pPr>
            <a:lvl5pPr marL="1616528" indent="-244928">
              <a:spcBef>
                <a:spcPts val="3200"/>
              </a:spcBef>
              <a:defRPr sz="2000"/>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6" name="Shape 26"/>
          <p:cNvSpPr>
            <a:spLocks noGrp="1"/>
          </p:cNvSpPr>
          <p:nvPr>
            <p:ph type="body" idx="1"/>
          </p:nvPr>
        </p:nvSpPr>
        <p:spPr>
          <a:xfrm>
            <a:off x="1809824" y="1793974"/>
            <a:ext cx="6438752" cy="4184452"/>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809824" y="1315119"/>
            <a:ext cx="6438752" cy="1252390"/>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6200"/>
              <a:t>Title Text</a:t>
            </a:r>
          </a:p>
        </p:txBody>
      </p:sp>
      <p:sp>
        <p:nvSpPr>
          <p:cNvPr id="3" name="Shape 3"/>
          <p:cNvSpPr>
            <a:spLocks noGrp="1"/>
          </p:cNvSpPr>
          <p:nvPr>
            <p:ph type="body" idx="1"/>
          </p:nvPr>
        </p:nvSpPr>
        <p:spPr>
          <a:xfrm>
            <a:off x="1809824" y="2567508"/>
            <a:ext cx="6438752" cy="3646662"/>
          </a:xfrm>
          <a:prstGeom prst="rect">
            <a:avLst/>
          </a:prstGeom>
          <a:ln w="3175">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spd="med"/>
  <p:txStyles>
    <p:titleStyle>
      <a:lvl1pPr algn="ctr" defTabSz="584200">
        <a:defRPr sz="6200">
          <a:latin typeface="+mn-lt"/>
          <a:ea typeface="+mn-ea"/>
          <a:cs typeface="+mn-cs"/>
          <a:sym typeface="Helvetica Light"/>
        </a:defRPr>
      </a:lvl1pPr>
      <a:lvl2pPr indent="228600" algn="ctr" defTabSz="584200">
        <a:defRPr sz="6200">
          <a:latin typeface="+mn-lt"/>
          <a:ea typeface="+mn-ea"/>
          <a:cs typeface="+mn-cs"/>
          <a:sym typeface="Helvetica Light"/>
        </a:defRPr>
      </a:lvl2pPr>
      <a:lvl3pPr indent="457200" algn="ctr" defTabSz="584200">
        <a:defRPr sz="6200">
          <a:latin typeface="+mn-lt"/>
          <a:ea typeface="+mn-ea"/>
          <a:cs typeface="+mn-cs"/>
          <a:sym typeface="Helvetica Light"/>
        </a:defRPr>
      </a:lvl3pPr>
      <a:lvl4pPr indent="685800" algn="ctr" defTabSz="584200">
        <a:defRPr sz="6200">
          <a:latin typeface="+mn-lt"/>
          <a:ea typeface="+mn-ea"/>
          <a:cs typeface="+mn-cs"/>
          <a:sym typeface="Helvetica Light"/>
        </a:defRPr>
      </a:lvl4pPr>
      <a:lvl5pPr indent="914400" algn="ctr" defTabSz="584200">
        <a:defRPr sz="6200">
          <a:latin typeface="+mn-lt"/>
          <a:ea typeface="+mn-ea"/>
          <a:cs typeface="+mn-cs"/>
          <a:sym typeface="Helvetica Light"/>
        </a:defRPr>
      </a:lvl5pPr>
      <a:lvl6pPr indent="1143000" algn="ctr" defTabSz="584200">
        <a:defRPr sz="6200">
          <a:latin typeface="+mn-lt"/>
          <a:ea typeface="+mn-ea"/>
          <a:cs typeface="+mn-cs"/>
          <a:sym typeface="Helvetica Light"/>
        </a:defRPr>
      </a:lvl6pPr>
      <a:lvl7pPr indent="1371600" algn="ctr" defTabSz="584200">
        <a:defRPr sz="6200">
          <a:latin typeface="+mn-lt"/>
          <a:ea typeface="+mn-ea"/>
          <a:cs typeface="+mn-cs"/>
          <a:sym typeface="Helvetica Light"/>
        </a:defRPr>
      </a:lvl7pPr>
      <a:lvl8pPr indent="1600200" algn="ctr" defTabSz="584200">
        <a:defRPr sz="6200">
          <a:latin typeface="+mn-lt"/>
          <a:ea typeface="+mn-ea"/>
          <a:cs typeface="+mn-cs"/>
          <a:sym typeface="Helvetica Light"/>
        </a:defRPr>
      </a:lvl8pPr>
      <a:lvl9pPr indent="1828800" algn="ctr" defTabSz="584200">
        <a:defRPr sz="6200">
          <a:latin typeface="+mn-lt"/>
          <a:ea typeface="+mn-ea"/>
          <a:cs typeface="+mn-cs"/>
          <a:sym typeface="Helvetica Light"/>
        </a:defRPr>
      </a:lvl9pPr>
    </p:titleStyle>
    <p:bodyStyle>
      <a:lvl1pPr marL="345722" indent="-345722" defTabSz="584200">
        <a:spcBef>
          <a:spcPts val="4200"/>
        </a:spcBef>
        <a:buSzPct val="75000"/>
        <a:buChar char="•"/>
        <a:defRPr sz="2800">
          <a:latin typeface="+mn-lt"/>
          <a:ea typeface="+mn-ea"/>
          <a:cs typeface="+mn-cs"/>
          <a:sym typeface="Helvetica Light"/>
        </a:defRPr>
      </a:lvl1pPr>
      <a:lvl2pPr marL="790222" indent="-345722" defTabSz="584200">
        <a:spcBef>
          <a:spcPts val="4200"/>
        </a:spcBef>
        <a:buSzPct val="75000"/>
        <a:buChar char="•"/>
        <a:defRPr sz="2800">
          <a:latin typeface="+mn-lt"/>
          <a:ea typeface="+mn-ea"/>
          <a:cs typeface="+mn-cs"/>
          <a:sym typeface="Helvetica Light"/>
        </a:defRPr>
      </a:lvl2pPr>
      <a:lvl3pPr marL="1234722" indent="-345722" defTabSz="584200">
        <a:spcBef>
          <a:spcPts val="4200"/>
        </a:spcBef>
        <a:buSzPct val="75000"/>
        <a:buChar char="•"/>
        <a:defRPr sz="2800">
          <a:latin typeface="+mn-lt"/>
          <a:ea typeface="+mn-ea"/>
          <a:cs typeface="+mn-cs"/>
          <a:sym typeface="Helvetica Light"/>
        </a:defRPr>
      </a:lvl3pPr>
      <a:lvl4pPr marL="1679222" indent="-345722" defTabSz="584200">
        <a:spcBef>
          <a:spcPts val="4200"/>
        </a:spcBef>
        <a:buSzPct val="75000"/>
        <a:buChar char="•"/>
        <a:defRPr sz="2800">
          <a:latin typeface="+mn-lt"/>
          <a:ea typeface="+mn-ea"/>
          <a:cs typeface="+mn-cs"/>
          <a:sym typeface="Helvetica Light"/>
        </a:defRPr>
      </a:lvl4pPr>
      <a:lvl5pPr marL="2123722" indent="-345722" defTabSz="584200">
        <a:spcBef>
          <a:spcPts val="4200"/>
        </a:spcBef>
        <a:buSzPct val="75000"/>
        <a:buChar char="•"/>
        <a:defRPr sz="2800">
          <a:latin typeface="+mn-lt"/>
          <a:ea typeface="+mn-ea"/>
          <a:cs typeface="+mn-cs"/>
          <a:sym typeface="Helvetica Light"/>
        </a:defRPr>
      </a:lvl5pPr>
      <a:lvl6pPr marL="2568222" indent="-345722" defTabSz="584200">
        <a:spcBef>
          <a:spcPts val="4200"/>
        </a:spcBef>
        <a:buSzPct val="75000"/>
        <a:buChar char="•"/>
        <a:defRPr sz="2800">
          <a:latin typeface="+mn-lt"/>
          <a:ea typeface="+mn-ea"/>
          <a:cs typeface="+mn-cs"/>
          <a:sym typeface="Helvetica Light"/>
        </a:defRPr>
      </a:lvl6pPr>
      <a:lvl7pPr marL="3012722" indent="-345722" defTabSz="584200">
        <a:spcBef>
          <a:spcPts val="4200"/>
        </a:spcBef>
        <a:buSzPct val="75000"/>
        <a:buChar char="•"/>
        <a:defRPr sz="2800">
          <a:latin typeface="+mn-lt"/>
          <a:ea typeface="+mn-ea"/>
          <a:cs typeface="+mn-cs"/>
          <a:sym typeface="Helvetica Light"/>
        </a:defRPr>
      </a:lvl7pPr>
      <a:lvl8pPr marL="3457222" indent="-345722" defTabSz="584200">
        <a:spcBef>
          <a:spcPts val="4200"/>
        </a:spcBef>
        <a:buSzPct val="75000"/>
        <a:buChar char="•"/>
        <a:defRPr sz="2800">
          <a:latin typeface="+mn-lt"/>
          <a:ea typeface="+mn-ea"/>
          <a:cs typeface="+mn-cs"/>
          <a:sym typeface="Helvetica Light"/>
        </a:defRPr>
      </a:lvl8pPr>
      <a:lvl9pPr marL="3901722" indent="-345722" defTabSz="584200">
        <a:spcBef>
          <a:spcPts val="4200"/>
        </a:spcBef>
        <a:buSzPct val="75000"/>
        <a:buChar char="•"/>
        <a:defRPr sz="2800">
          <a:latin typeface="+mn-lt"/>
          <a:ea typeface="+mn-ea"/>
          <a:cs typeface="+mn-cs"/>
          <a:sym typeface="Helvetica Light"/>
        </a:defRPr>
      </a:lvl9pPr>
    </p:bodyStyle>
    <p:otherStyle>
      <a:lvl1pPr algn="ctr" defTabSz="584200">
        <a:defRPr sz="1200">
          <a:solidFill>
            <a:schemeClr val="tx1"/>
          </a:solidFill>
          <a:latin typeface="+mn-lt"/>
          <a:ea typeface="+mn-ea"/>
          <a:cs typeface="+mn-cs"/>
          <a:sym typeface="Helvetica Light"/>
        </a:defRPr>
      </a:lvl1pPr>
      <a:lvl2pPr indent="228600" algn="ctr" defTabSz="584200">
        <a:defRPr sz="1200">
          <a:solidFill>
            <a:schemeClr val="tx1"/>
          </a:solidFill>
          <a:latin typeface="+mn-lt"/>
          <a:ea typeface="+mn-ea"/>
          <a:cs typeface="+mn-cs"/>
          <a:sym typeface="Helvetica Light"/>
        </a:defRPr>
      </a:lvl2pPr>
      <a:lvl3pPr indent="457200" algn="ctr" defTabSz="584200">
        <a:defRPr sz="1200">
          <a:solidFill>
            <a:schemeClr val="tx1"/>
          </a:solidFill>
          <a:latin typeface="+mn-lt"/>
          <a:ea typeface="+mn-ea"/>
          <a:cs typeface="+mn-cs"/>
          <a:sym typeface="Helvetica Light"/>
        </a:defRPr>
      </a:lvl3pPr>
      <a:lvl4pPr indent="685800" algn="ctr" defTabSz="584200">
        <a:defRPr sz="1200">
          <a:solidFill>
            <a:schemeClr val="tx1"/>
          </a:solidFill>
          <a:latin typeface="+mn-lt"/>
          <a:ea typeface="+mn-ea"/>
          <a:cs typeface="+mn-cs"/>
          <a:sym typeface="Helvetica Light"/>
        </a:defRPr>
      </a:lvl4pPr>
      <a:lvl5pPr indent="914400" algn="ctr" defTabSz="584200">
        <a:defRPr sz="1200">
          <a:solidFill>
            <a:schemeClr val="tx1"/>
          </a:solidFill>
          <a:latin typeface="+mn-lt"/>
          <a:ea typeface="+mn-ea"/>
          <a:cs typeface="+mn-cs"/>
          <a:sym typeface="Helvetica Light"/>
        </a:defRPr>
      </a:lvl5pPr>
      <a:lvl6pPr indent="1143000" algn="ctr" defTabSz="584200">
        <a:defRPr sz="1200">
          <a:solidFill>
            <a:schemeClr val="tx1"/>
          </a:solidFill>
          <a:latin typeface="+mn-lt"/>
          <a:ea typeface="+mn-ea"/>
          <a:cs typeface="+mn-cs"/>
          <a:sym typeface="Helvetica Light"/>
        </a:defRPr>
      </a:lvl6pPr>
      <a:lvl7pPr indent="1371600" algn="ctr" defTabSz="584200">
        <a:defRPr sz="1200">
          <a:solidFill>
            <a:schemeClr val="tx1"/>
          </a:solidFill>
          <a:latin typeface="+mn-lt"/>
          <a:ea typeface="+mn-ea"/>
          <a:cs typeface="+mn-cs"/>
          <a:sym typeface="Helvetica Light"/>
        </a:defRPr>
      </a:lvl7pPr>
      <a:lvl8pPr indent="1600200" algn="ctr" defTabSz="584200">
        <a:defRPr sz="1200">
          <a:solidFill>
            <a:schemeClr val="tx1"/>
          </a:solidFill>
          <a:latin typeface="+mn-lt"/>
          <a:ea typeface="+mn-ea"/>
          <a:cs typeface="+mn-cs"/>
          <a:sym typeface="Helvetica Light"/>
        </a:defRPr>
      </a:lvl8pPr>
      <a:lvl9pPr indent="1828800" algn="ctr" defTabSz="58420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suffolkartsandfilm.com/" TargetMode="External"/><Relationship Id="rId2" Type="http://schemas.openxmlformats.org/officeDocument/2006/relationships/hyperlink" Target="https://www.nycon.org/"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mailto:michele.mueller@suffolkcountyny.gov" TargetMode="External"/><Relationship Id="rId2" Type="http://schemas.openxmlformats.org/officeDocument/2006/relationships/hyperlink" Target="mailto:annette.brownell@suffolkcountyny.gov" TargetMode="External"/><Relationship Id="rId1" Type="http://schemas.openxmlformats.org/officeDocument/2006/relationships/slideLayout" Target="../slideLayouts/slideLayout10.xml"/><Relationship Id="rId4" Type="http://schemas.openxmlformats.org/officeDocument/2006/relationships/hyperlink" Target="mailto:diana.cherryholmes@suffolkcountyny.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p:nvPr/>
        </p:nvSpPr>
        <p:spPr>
          <a:xfrm>
            <a:off x="609600" y="1440806"/>
            <a:ext cx="8991599" cy="2706388"/>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lvl1pPr>
              <a:lnSpc>
                <a:spcPct val="50000"/>
              </a:lnSpc>
              <a:defRPr sz="7000" b="1">
                <a:solidFill>
                  <a:srgbClr val="53585F"/>
                </a:solidFill>
                <a:latin typeface="Poppins SemiBold"/>
                <a:ea typeface="Poppins SemiBold"/>
                <a:cs typeface="Poppins SemiBold"/>
                <a:sym typeface="Poppins SemiBold"/>
              </a:defRPr>
            </a:lvl1pPr>
          </a:lstStyle>
          <a:p>
            <a:pPr lvl="0">
              <a:lnSpc>
                <a:spcPct val="100000"/>
              </a:lnSpc>
              <a:spcBef>
                <a:spcPts val="600"/>
              </a:spcBef>
              <a:spcAft>
                <a:spcPts val="600"/>
              </a:spcAft>
              <a:defRPr sz="1800" b="0">
                <a:solidFill>
                  <a:srgbClr val="000000"/>
                </a:solidFill>
              </a:defRPr>
            </a:pPr>
            <a:r>
              <a:rPr sz="5400" b="1" dirty="0">
                <a:solidFill>
                  <a:srgbClr val="53585F"/>
                </a:solidFill>
              </a:rPr>
              <a:t>20</a:t>
            </a:r>
            <a:r>
              <a:rPr lang="en-US" sz="5400" b="1" dirty="0">
                <a:solidFill>
                  <a:srgbClr val="53585F"/>
                </a:solidFill>
              </a:rPr>
              <a:t>24</a:t>
            </a:r>
          </a:p>
          <a:p>
            <a:pPr lvl="0">
              <a:lnSpc>
                <a:spcPct val="100000"/>
              </a:lnSpc>
              <a:spcBef>
                <a:spcPts val="600"/>
              </a:spcBef>
              <a:spcAft>
                <a:spcPts val="600"/>
              </a:spcAft>
              <a:defRPr sz="1800" b="0">
                <a:solidFill>
                  <a:srgbClr val="000000"/>
                </a:solidFill>
              </a:defRPr>
            </a:pPr>
            <a:r>
              <a:rPr sz="5400" b="1" dirty="0">
                <a:solidFill>
                  <a:srgbClr val="53585F"/>
                </a:solidFill>
              </a:rPr>
              <a:t> </a:t>
            </a:r>
            <a:r>
              <a:rPr lang="en-US" sz="5400" b="1" dirty="0">
                <a:solidFill>
                  <a:srgbClr val="53585F"/>
                </a:solidFill>
              </a:rPr>
              <a:t>SUFFOLK COUNTY CONTRACT PROCESS</a:t>
            </a:r>
            <a:endParaRPr sz="5400" b="1" dirty="0">
              <a:solidFill>
                <a:srgbClr val="53585F"/>
              </a:solidFill>
            </a:endParaRPr>
          </a:p>
        </p:txBody>
      </p:sp>
      <p:sp>
        <p:nvSpPr>
          <p:cNvPr id="36" name="Shape 36"/>
          <p:cNvSpPr/>
          <p:nvPr/>
        </p:nvSpPr>
        <p:spPr>
          <a:xfrm>
            <a:off x="0" y="4267200"/>
            <a:ext cx="10058400" cy="615553"/>
          </a:xfrm>
          <a:prstGeom prst="rect">
            <a:avLst/>
          </a:prstGeom>
          <a:ln w="38100">
            <a:solidFill>
              <a:srgbClr val="35B5D4"/>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3000" b="1">
                <a:solidFill>
                  <a:srgbClr val="53585F"/>
                </a:solidFill>
                <a:latin typeface="Helvetica"/>
                <a:ea typeface="Helvetica"/>
                <a:cs typeface="Helvetica"/>
                <a:sym typeface="Helvetica"/>
              </a:defRPr>
            </a:lvl1pPr>
          </a:lstStyle>
          <a:p>
            <a:pPr lvl="0">
              <a:defRPr sz="1800" b="0">
                <a:solidFill>
                  <a:srgbClr val="000000"/>
                </a:solidFill>
              </a:defRPr>
            </a:pPr>
            <a:r>
              <a:rPr lang="en-US" sz="4000" b="1">
                <a:solidFill>
                  <a:srgbClr val="53585F"/>
                </a:solidFill>
              </a:rPr>
              <a:t>OMNIBUS AWARD</a:t>
            </a:r>
            <a:endParaRPr sz="4000" b="1" dirty="0">
              <a:solidFill>
                <a:srgbClr val="53585F"/>
              </a:solidFill>
            </a:endParaRPr>
          </a:p>
        </p:txBody>
      </p:sp>
      <p:sp>
        <p:nvSpPr>
          <p:cNvPr id="38" name="Shape 38"/>
          <p:cNvSpPr/>
          <p:nvPr/>
        </p:nvSpPr>
        <p:spPr>
          <a:xfrm>
            <a:off x="0" y="5786657"/>
            <a:ext cx="10058400" cy="461665"/>
          </a:xfrm>
          <a:prstGeom prst="rect">
            <a:avLst/>
          </a:prstGeom>
          <a:solidFill>
            <a:srgbClr val="35B5D4"/>
          </a:solidFill>
          <a:ln w="25400">
            <a:solidFill>
              <a:srgbClr val="DCDEE0"/>
            </a:solidFill>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sz="3000" b="1">
                <a:solidFill>
                  <a:srgbClr val="FFFFFF"/>
                </a:solidFill>
                <a:latin typeface="Helvetica"/>
                <a:ea typeface="Helvetica"/>
                <a:cs typeface="Helvetica"/>
                <a:sym typeface="Helvetica"/>
              </a:defRPr>
            </a:lvl1pPr>
          </a:lstStyle>
          <a:p>
            <a:pPr lvl="0">
              <a:defRPr sz="1800" b="0">
                <a:solidFill>
                  <a:srgbClr val="000000"/>
                </a:solidFill>
              </a:defRPr>
            </a:pPr>
            <a:r>
              <a:rPr lang="en-US" sz="3000" b="1" dirty="0">
                <a:solidFill>
                  <a:srgbClr val="FFFFFF"/>
                </a:solidFill>
              </a:rPr>
              <a:t>ANNETTE BROWNELL</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526" r="2754" b="6862"/>
          <a:stretch/>
        </p:blipFill>
        <p:spPr>
          <a:xfrm>
            <a:off x="2743200" y="1066799"/>
            <a:ext cx="4648200" cy="5887719"/>
          </a:xfrm>
          <a:prstGeom prst="rect">
            <a:avLst/>
          </a:prstGeom>
        </p:spPr>
      </p:pic>
    </p:spTree>
    <p:extLst>
      <p:ext uri="{BB962C8B-B14F-4D97-AF65-F5344CB8AC3E}">
        <p14:creationId xmlns:p14="http://schemas.microsoft.com/office/powerpoint/2010/main" val="23936834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377833" y="4830913"/>
            <a:ext cx="9302734" cy="244175"/>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p>
            <a:pPr lvl="0" algn="l">
              <a:defRPr sz="1800"/>
            </a:pPr>
            <a:endParaRPr sz="1200" dirty="0">
              <a:solidFill>
                <a:schemeClr val="tx1"/>
              </a:solidFill>
              <a:latin typeface="Poppins"/>
              <a:ea typeface="Segoe UI" panose="020B0502040204020203" pitchFamily="34" charset="0"/>
              <a:cs typeface="Segoe UI" panose="020B0502040204020203" pitchFamily="34" charset="0"/>
              <a:sym typeface="Poppins"/>
            </a:endParaRPr>
          </a:p>
        </p:txBody>
      </p:sp>
      <p:sp>
        <p:nvSpPr>
          <p:cNvPr id="3" name="TextBox 2"/>
          <p:cNvSpPr txBox="1"/>
          <p:nvPr/>
        </p:nvSpPr>
        <p:spPr>
          <a:xfrm>
            <a:off x="914400" y="1616176"/>
            <a:ext cx="8610600" cy="48608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Poppins"/>
                <a:sym typeface="Helvetica Light"/>
              </a:rPr>
              <a:t>PLEASE SIGN:</a:t>
            </a:r>
          </a:p>
          <a:p>
            <a:pPr marL="0" marR="0" indent="0" algn="l" defTabSz="584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Poppins"/>
              <a:sym typeface="Helvetica Light"/>
            </a:endParaRPr>
          </a:p>
          <a:p>
            <a:pPr marL="457200" marR="0" indent="-457200" algn="l" defTabSz="584200" rtl="0" fontAlgn="auto" latinLnBrk="1"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Poppins"/>
              </a:rPr>
              <a:t>Contract Signature Pages with Public </a:t>
            </a:r>
          </a:p>
          <a:p>
            <a:pPr marR="0" algn="l" defTabSz="584200" rtl="0" fontAlgn="auto" latinLnBrk="1" hangingPunct="0">
              <a:lnSpc>
                <a:spcPct val="150000"/>
              </a:lnSpc>
              <a:spcBef>
                <a:spcPts val="0"/>
              </a:spcBef>
              <a:spcAft>
                <a:spcPts val="0"/>
              </a:spcAft>
              <a:buClrTx/>
              <a:buSzTx/>
              <a:tabLst>
                <a:tab pos="457200" algn="l"/>
              </a:tabLst>
            </a:pPr>
            <a:r>
              <a:rPr lang="en-US" dirty="0">
                <a:solidFill>
                  <a:srgbClr val="000000"/>
                </a:solidFill>
                <a:latin typeface="Poppins"/>
              </a:rPr>
              <a:t>	Disclosure Statement</a:t>
            </a:r>
          </a:p>
          <a:p>
            <a:pPr marL="457200" marR="0" indent="-457200" algn="l" defTabSz="5842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Poppins"/>
                <a:sym typeface="Helvetica Light"/>
              </a:rPr>
              <a:t>Statement of Other Contracts</a:t>
            </a:r>
          </a:p>
          <a:p>
            <a:pPr marL="457200" marR="0" indent="-457200" algn="l" defTabSz="584200" rtl="0" fontAlgn="auto" latinLnBrk="1"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Poppins"/>
              </a:rPr>
              <a:t>Living Wage/Lawful Hiring Forms</a:t>
            </a:r>
          </a:p>
          <a:p>
            <a:pPr marL="457200" marR="0" indent="-457200" algn="l" defTabSz="584200" rtl="0" fontAlgn="auto" latinLnBrk="1" hangingPunct="0">
              <a:lnSpc>
                <a:spcPct val="150000"/>
              </a:lnSpc>
              <a:spcBef>
                <a:spcPts val="0"/>
              </a:spcBef>
              <a:spcAft>
                <a:spcPts val="0"/>
              </a:spcAft>
              <a:buClrTx/>
              <a:buSzTx/>
              <a:buFont typeface="Arial" panose="020B0604020202020204" pitchFamily="34" charset="0"/>
              <a:buChar char="•"/>
              <a:tabLst/>
            </a:pPr>
            <a:r>
              <a:rPr kumimoji="0" lang="en-US" sz="2800" b="0" i="0" u="none" strike="noStrike" cap="none" spc="0" normalizeH="0" baseline="0" dirty="0">
                <a:ln>
                  <a:noFill/>
                </a:ln>
                <a:solidFill>
                  <a:srgbClr val="000000"/>
                </a:solidFill>
                <a:effectLst/>
                <a:uFillTx/>
                <a:latin typeface="Poppins"/>
                <a:sym typeface="Helvetica Light"/>
              </a:rPr>
              <a:t>Union Organizing Certification – 2 pages</a:t>
            </a:r>
          </a:p>
          <a:p>
            <a:pPr marL="457200" marR="0" indent="-457200" algn="l" defTabSz="584200" rtl="0" fontAlgn="auto" latinLnBrk="1" hangingPunct="0">
              <a:lnSpc>
                <a:spcPct val="150000"/>
              </a:lnSpc>
              <a:spcBef>
                <a:spcPts val="0"/>
              </a:spcBef>
              <a:spcAft>
                <a:spcPts val="0"/>
              </a:spcAft>
              <a:buClrTx/>
              <a:buSzTx/>
              <a:buFont typeface="Arial" panose="020B0604020202020204" pitchFamily="34" charset="0"/>
              <a:buChar char="•"/>
              <a:tabLst/>
            </a:pPr>
            <a:r>
              <a:rPr lang="en-US" dirty="0">
                <a:solidFill>
                  <a:srgbClr val="000000"/>
                </a:solidFill>
                <a:latin typeface="Poppins"/>
              </a:rPr>
              <a:t>Suffolk County Payment Voucher</a:t>
            </a:r>
            <a:endParaRPr kumimoji="0" lang="en-US" sz="2800" b="0" i="0" u="none" strike="noStrike" cap="none" spc="0" normalizeH="0" baseline="0" dirty="0">
              <a:ln>
                <a:noFill/>
              </a:ln>
              <a:solidFill>
                <a:srgbClr val="000000"/>
              </a:solidFill>
              <a:effectLst/>
              <a:uFillTx/>
              <a:latin typeface="Poppins"/>
              <a:sym typeface="Helvetica Light"/>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715811">
            <a:off x="940523" y="1695368"/>
            <a:ext cx="3536373" cy="4576483"/>
          </a:xfrm>
          <a:prstGeom prst="rect">
            <a:avLst/>
          </a:prstGeom>
          <a:ln>
            <a:solidFill>
              <a:schemeClr val="accent1"/>
            </a:solidFill>
          </a:ln>
        </p:spPr>
      </p:pic>
      <p:sp>
        <p:nvSpPr>
          <p:cNvPr id="4" name="Rectangle 3"/>
          <p:cNvSpPr/>
          <p:nvPr/>
        </p:nvSpPr>
        <p:spPr>
          <a:xfrm>
            <a:off x="2895600" y="2463452"/>
            <a:ext cx="2895600" cy="990600"/>
          </a:xfrm>
          <a:prstGeom prst="rect">
            <a:avLst/>
          </a:prstGeom>
          <a:solidFill>
            <a:srgbClr val="FFFF00">
              <a:alpha val="22000"/>
            </a:srgbClr>
          </a:solidFill>
          <a:ln w="3175" cap="flat">
            <a:noFill/>
            <a:miter lim="400000"/>
          </a:ln>
          <a:effectLst>
            <a:outerShdw blurRad="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 name="Rectangle 4"/>
          <p:cNvSpPr/>
          <p:nvPr/>
        </p:nvSpPr>
        <p:spPr>
          <a:xfrm>
            <a:off x="2629422" y="3504156"/>
            <a:ext cx="3276600" cy="1117948"/>
          </a:xfrm>
          <a:prstGeom prst="rect">
            <a:avLst/>
          </a:prstGeom>
          <a:solidFill>
            <a:srgbClr val="FFFF00">
              <a:alpha val="22000"/>
            </a:srgbClr>
          </a:solidFill>
          <a:ln w="3175" cap="flat">
            <a:noFill/>
            <a:miter lim="400000"/>
          </a:ln>
          <a:effectLst>
            <a:outerShdw blurRad="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951022"/>
            <a:ext cx="7467600" cy="4830778"/>
          </a:xfrm>
          <a:prstGeom prst="rect">
            <a:avLst/>
          </a:prstGeom>
          <a:solidFill>
            <a:schemeClr val="bg1"/>
          </a:solidFill>
          <a:ln>
            <a:solidFill>
              <a:schemeClr val="bg1">
                <a:lumMod val="65000"/>
              </a:schemeClr>
            </a:solidFill>
          </a:ln>
        </p:spPr>
      </p:pic>
      <p:sp>
        <p:nvSpPr>
          <p:cNvPr id="9" name="Rectangle 8"/>
          <p:cNvSpPr/>
          <p:nvPr/>
        </p:nvSpPr>
        <p:spPr>
          <a:xfrm>
            <a:off x="2895600" y="2743200"/>
            <a:ext cx="2819400" cy="838200"/>
          </a:xfrm>
          <a:prstGeom prst="rect">
            <a:avLst/>
          </a:prstGeom>
          <a:solidFill>
            <a:srgbClr val="FFFF00">
              <a:alpha val="34000"/>
            </a:srgbClr>
          </a:solidFill>
          <a:ln w="3175" cap="flat">
            <a:noFill/>
            <a:miter lim="400000"/>
          </a:ln>
          <a:effectLst>
            <a:outerShdw blurRad="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Rectangle 9"/>
          <p:cNvSpPr/>
          <p:nvPr/>
        </p:nvSpPr>
        <p:spPr>
          <a:xfrm>
            <a:off x="2603500" y="3657600"/>
            <a:ext cx="3276600" cy="1447800"/>
          </a:xfrm>
          <a:prstGeom prst="rect">
            <a:avLst/>
          </a:prstGeom>
          <a:solidFill>
            <a:srgbClr val="FFFF00">
              <a:alpha val="34000"/>
            </a:srgbClr>
          </a:solidFill>
          <a:ln w="3175" cap="flat">
            <a:noFill/>
            <a:miter lim="400000"/>
          </a:ln>
          <a:effectLst>
            <a:outerShdw blurRad="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TextBox 2"/>
          <p:cNvSpPr txBox="1"/>
          <p:nvPr/>
        </p:nvSpPr>
        <p:spPr>
          <a:xfrm>
            <a:off x="6852921" y="5105400"/>
            <a:ext cx="1686558" cy="490397"/>
          </a:xfrm>
          <a:prstGeom prst="rect">
            <a:avLst/>
          </a:prstGeom>
          <a:solidFill>
            <a:schemeClr val="bg1"/>
          </a:solid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467" tIns="29467" rIns="29467" bIns="2946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135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rPr>
              <a:t>Name: Sarah Lansdale</a:t>
            </a:r>
          </a:p>
          <a:p>
            <a:pPr marL="0" marR="0" indent="0" algn="l" defTabSz="584200" rtl="0" fontAlgn="auto" latinLnBrk="1" hangingPunct="0">
              <a:lnSpc>
                <a:spcPct val="100000"/>
              </a:lnSpc>
              <a:spcBef>
                <a:spcPts val="0"/>
              </a:spcBef>
              <a:spcAft>
                <a:spcPts val="0"/>
              </a:spcAft>
              <a:buClrTx/>
              <a:buSzTx/>
              <a:buFontTx/>
              <a:buNone/>
              <a:tabLst/>
            </a:pPr>
            <a:r>
              <a:rPr lang="en-US" sz="1350" dirty="0">
                <a:solidFill>
                  <a:srgbClr val="000000"/>
                </a:solidFill>
                <a:latin typeface="Times New Roman" panose="02020603050405020304" pitchFamily="18" charset="0"/>
                <a:cs typeface="Times New Roman" panose="02020603050405020304" pitchFamily="18" charset="0"/>
              </a:rPr>
              <a:t>Commissioner</a:t>
            </a:r>
            <a:endParaRPr kumimoji="0" lang="en-US" sz="135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Helvetica Light"/>
            </a:endParaRPr>
          </a:p>
        </p:txBody>
      </p:sp>
      <p:sp>
        <p:nvSpPr>
          <p:cNvPr id="2" name="Rectangle 1"/>
          <p:cNvSpPr/>
          <p:nvPr/>
        </p:nvSpPr>
        <p:spPr>
          <a:xfrm>
            <a:off x="3352800" y="5867400"/>
            <a:ext cx="1447800" cy="152400"/>
          </a:xfrm>
          <a:prstGeom prst="rect">
            <a:avLst/>
          </a:prstGeom>
          <a:solidFill>
            <a:schemeClr val="bg1"/>
          </a:solidFill>
          <a:ln w="3175" cap="flat">
            <a:noFill/>
            <a:miter lim="400000"/>
          </a:ln>
          <a:effectLst>
            <a:outerShdw blurRad="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n-lt"/>
              <a:ea typeface="+mn-ea"/>
              <a:cs typeface="+mn-cs"/>
              <a:sym typeface="Helvetica Light"/>
            </a:endParaRPr>
          </a:p>
        </p:txBody>
      </p:sp>
      <p:sp>
        <p:nvSpPr>
          <p:cNvPr id="7" name="Rectangle 6">
            <a:extLst>
              <a:ext uri="{FF2B5EF4-FFF2-40B4-BE49-F238E27FC236}">
                <a16:creationId xmlns:a16="http://schemas.microsoft.com/office/drawing/2014/main" id="{B433648C-D537-7B11-C720-3E31563261DB}"/>
              </a:ext>
            </a:extLst>
          </p:cNvPr>
          <p:cNvSpPr/>
          <p:nvPr/>
        </p:nvSpPr>
        <p:spPr>
          <a:xfrm>
            <a:off x="7162800" y="3276600"/>
            <a:ext cx="754781" cy="177452"/>
          </a:xfrm>
          <a:prstGeom prst="rect">
            <a:avLst/>
          </a:prstGeom>
          <a:solidFill>
            <a:schemeClr val="bg1"/>
          </a:solidFill>
          <a:ln w="3175" cap="flat">
            <a:noFill/>
            <a:miter lim="400000"/>
          </a:ln>
          <a:effectLst>
            <a:outerShdw blurRad="127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212352121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5882"/>
          <a:stretch/>
        </p:blipFill>
        <p:spPr>
          <a:xfrm>
            <a:off x="1219200" y="1295400"/>
            <a:ext cx="7543800" cy="5486400"/>
          </a:xfrm>
          <a:prstGeom prst="rect">
            <a:avLst/>
          </a:prstGeom>
          <a:ln w="12700">
            <a:solidFill>
              <a:schemeClr val="tx1"/>
            </a:solidFill>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p:nvPr/>
        </p:nvSpPr>
        <p:spPr>
          <a:xfrm>
            <a:off x="482342" y="3303445"/>
            <a:ext cx="59574" cy="225709"/>
          </a:xfrm>
          <a:prstGeom prst="rect">
            <a:avLst/>
          </a:prstGeom>
          <a:ln w="3175">
            <a:miter lim="400000"/>
          </a:ln>
          <a:extLst>
            <a:ext uri="{C572A759-6A51-4108-AA02-DFA0A04FC94B}">
              <ma14:wrappingTextBoxFlag xmlns:ma14="http://schemas.microsoft.com/office/mac/drawingml/2011/main" xmlns="" val="1"/>
            </a:ext>
          </a:extLst>
        </p:spPr>
        <p:txBody>
          <a:bodyPr wrap="none" lIns="29467" tIns="29467" rIns="29467" bIns="29467" anchor="ctr">
            <a:spAutoFit/>
          </a:bodyPr>
          <a:lstStyle/>
          <a:p>
            <a:pPr lvl="0" algn="l">
              <a:lnSpc>
                <a:spcPct val="90000"/>
              </a:lnSpc>
              <a:defRPr sz="1800"/>
            </a:pPr>
            <a:endParaRPr sz="1200" dirty="0">
              <a:solidFill>
                <a:srgbClr val="53585F"/>
              </a:solidFill>
              <a:latin typeface="Poppins"/>
              <a:ea typeface="Poppins"/>
              <a:cs typeface="Poppins"/>
              <a:sym typeface="Poppins"/>
            </a:endParaRPr>
          </a:p>
        </p:txBody>
      </p:sp>
      <p:pic>
        <p:nvPicPr>
          <p:cNvPr id="4" name="Picture 3" descr="A document with text and a blue line&#10;&#10;Description automatically generated with medium confidence">
            <a:extLst>
              <a:ext uri="{FF2B5EF4-FFF2-40B4-BE49-F238E27FC236}">
                <a16:creationId xmlns:a16="http://schemas.microsoft.com/office/drawing/2014/main" id="{15C74AB8-141B-3259-F666-638F6D4A0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9539" y="1219200"/>
            <a:ext cx="4399321" cy="5693239"/>
          </a:xfrm>
          <a:prstGeom prst="rect">
            <a:avLst/>
          </a:prstGeom>
          <a:ln>
            <a:solidFill>
              <a:schemeClr val="accent1"/>
            </a:solidFill>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1428750"/>
            <a:ext cx="9020175" cy="512445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806840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document&#10;&#10;Description automatically generated">
            <a:extLst>
              <a:ext uri="{FF2B5EF4-FFF2-40B4-BE49-F238E27FC236}">
                <a16:creationId xmlns:a16="http://schemas.microsoft.com/office/drawing/2014/main" id="{6014DBDD-1521-D6C5-0B9B-1F2247E24D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8101" y="1131570"/>
            <a:ext cx="4542197" cy="5877560"/>
          </a:xfrm>
          <a:prstGeom prst="rect">
            <a:avLst/>
          </a:prstGeom>
          <a:ln>
            <a:solidFill>
              <a:schemeClr val="accent1"/>
            </a:solidFill>
          </a:ln>
        </p:spPr>
      </p:pic>
    </p:spTree>
    <p:extLst>
      <p:ext uri="{BB962C8B-B14F-4D97-AF65-F5344CB8AC3E}">
        <p14:creationId xmlns:p14="http://schemas.microsoft.com/office/powerpoint/2010/main" val="31836607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form&#10;&#10;Description automatically generated">
            <a:extLst>
              <a:ext uri="{FF2B5EF4-FFF2-40B4-BE49-F238E27FC236}">
                <a16:creationId xmlns:a16="http://schemas.microsoft.com/office/drawing/2014/main" id="{789FC1DD-5E29-58B1-3B01-CBD3A4AF70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0932" y="1143000"/>
            <a:ext cx="4516535" cy="5843201"/>
          </a:xfrm>
          <a:prstGeom prst="rect">
            <a:avLst/>
          </a:prstGeom>
          <a:ln>
            <a:solidFill>
              <a:schemeClr val="accent1"/>
            </a:solidFill>
          </a:ln>
        </p:spPr>
      </p:pic>
    </p:spTree>
    <p:extLst>
      <p:ext uri="{BB962C8B-B14F-4D97-AF65-F5344CB8AC3E}">
        <p14:creationId xmlns:p14="http://schemas.microsoft.com/office/powerpoint/2010/main" val="32040901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text on it&#10;&#10;Description automatically generated">
            <a:extLst>
              <a:ext uri="{FF2B5EF4-FFF2-40B4-BE49-F238E27FC236}">
                <a16:creationId xmlns:a16="http://schemas.microsoft.com/office/drawing/2014/main" id="{223FEF5A-F29E-6BB3-0166-3E2E88AF7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5714" y="1131570"/>
            <a:ext cx="4526972" cy="5858435"/>
          </a:xfrm>
          <a:prstGeom prst="rect">
            <a:avLst/>
          </a:prstGeom>
          <a:ln>
            <a:solidFill>
              <a:schemeClr val="accent1"/>
            </a:solidFill>
          </a:ln>
        </p:spPr>
      </p:pic>
    </p:spTree>
    <p:extLst>
      <p:ext uri="{BB962C8B-B14F-4D97-AF65-F5344CB8AC3E}">
        <p14:creationId xmlns:p14="http://schemas.microsoft.com/office/powerpoint/2010/main" val="27987166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C54CCF58-C102-DF16-2509-90A63848F6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860" y="1116105"/>
            <a:ext cx="3578679" cy="5894295"/>
          </a:xfrm>
          <a:prstGeom prst="rect">
            <a:avLst/>
          </a:prstGeom>
          <a:ln>
            <a:solidFill>
              <a:schemeClr val="accent1"/>
            </a:solid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p:nvPr/>
        </p:nvSpPr>
        <p:spPr>
          <a:xfrm>
            <a:off x="304800" y="3886200"/>
            <a:ext cx="2571423" cy="465337"/>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lvl1pPr algn="l">
              <a:defRPr sz="2000">
                <a:solidFill>
                  <a:srgbClr val="53585F"/>
                </a:solidFill>
                <a:latin typeface="Poppins"/>
                <a:ea typeface="Poppins"/>
                <a:cs typeface="Poppins"/>
                <a:sym typeface="Poppins"/>
              </a:defRPr>
            </a:lvl1pPr>
          </a:lstStyle>
          <a:p>
            <a:pPr lvl="0">
              <a:defRPr sz="1800">
                <a:solidFill>
                  <a:srgbClr val="000000"/>
                </a:solidFill>
              </a:defRPr>
            </a:pPr>
            <a:r>
              <a:rPr sz="2000" dirty="0">
                <a:solidFill>
                  <a:srgbClr val="53585F"/>
                </a:solidFill>
              </a:rPr>
              <a:t>OUR MISSION</a:t>
            </a:r>
          </a:p>
        </p:txBody>
      </p:sp>
      <p:sp>
        <p:nvSpPr>
          <p:cNvPr id="52" name="Shape 52"/>
          <p:cNvSpPr/>
          <p:nvPr/>
        </p:nvSpPr>
        <p:spPr>
          <a:xfrm>
            <a:off x="304800" y="4364740"/>
            <a:ext cx="9117085" cy="1121660"/>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lvl1pPr algn="l">
              <a:lnSpc>
                <a:spcPct val="150000"/>
              </a:lnSpc>
              <a:defRPr sz="1600">
                <a:latin typeface="Poppins Light"/>
                <a:ea typeface="Poppins Light"/>
                <a:cs typeface="Poppins Light"/>
                <a:sym typeface="Poppins Light"/>
              </a:defRPr>
            </a:lvl1pPr>
          </a:lstStyle>
          <a:p>
            <a:pPr lvl="0">
              <a:defRPr sz="1800"/>
            </a:pPr>
            <a:r>
              <a:rPr sz="1600" dirty="0">
                <a:solidFill>
                  <a:schemeClr val="tx1"/>
                </a:solidFill>
                <a:latin typeface="Segoe UI" panose="020B0502040204020203" pitchFamily="34" charset="0"/>
                <a:ea typeface="Segoe UI" panose="020B0502040204020203" pitchFamily="34" charset="0"/>
                <a:cs typeface="Segoe UI" panose="020B0502040204020203" pitchFamily="34" charset="0"/>
              </a:rPr>
              <a:t>Supporting community arts organizations, including collectives, that embody high artistry, artistic vibrancy and foster cultural participation in order to build vibrant communities, amplify the voice of underrepresented communities, and celebrate the diversity of Suffolk County. </a:t>
            </a:r>
          </a:p>
        </p:txBody>
      </p:sp>
      <p:sp>
        <p:nvSpPr>
          <p:cNvPr id="4" name="TextBox 3"/>
          <p:cNvSpPr txBox="1"/>
          <p:nvPr/>
        </p:nvSpPr>
        <p:spPr>
          <a:xfrm>
            <a:off x="304800" y="1936681"/>
            <a:ext cx="9286255" cy="153683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Poppins"/>
                <a:sym typeface="Helvetica Light"/>
              </a:rPr>
              <a:t>Purpose of Grants is to support the mission of the Department of Economic Development in the area of Cultural Tourism and Film</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104" y="1421583"/>
            <a:ext cx="9574696" cy="5214767"/>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Poppins"/>
                <a:sym typeface="Helvetica Light"/>
              </a:rPr>
              <a:t>INSURANCE</a:t>
            </a:r>
            <a:r>
              <a:rPr kumimoji="0" lang="en-US" sz="2800" b="0" i="0" u="none" strike="noStrike" cap="none" spc="0" normalizeH="0" dirty="0">
                <a:ln>
                  <a:noFill/>
                </a:ln>
                <a:solidFill>
                  <a:srgbClr val="000000"/>
                </a:solidFill>
                <a:effectLst/>
                <a:uFillTx/>
                <a:latin typeface="Poppins"/>
                <a:sym typeface="Helvetica Light"/>
              </a:rPr>
              <a:t> REQUIREMENTS</a:t>
            </a:r>
          </a:p>
          <a:p>
            <a:pPr marL="0" marR="0" indent="0" algn="ctr" defTabSz="584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a:p>
            <a:pPr marL="0" marR="0" indent="0" algn="l" defTabSz="584200" rtl="0" fontAlgn="auto" latinLnBrk="1" hangingPunct="0">
              <a:lnSpc>
                <a:spcPct val="100000"/>
              </a:lnSpc>
              <a:spcBef>
                <a:spcPts val="0"/>
              </a:spcBef>
              <a:spcAft>
                <a:spcPts val="0"/>
              </a:spcAft>
              <a:buClrTx/>
              <a:buSzTx/>
              <a:buFontTx/>
              <a:buNone/>
              <a:tabLst/>
            </a:pPr>
            <a:r>
              <a:rPr lang="en-US" sz="2400" b="1" dirty="0">
                <a:solidFill>
                  <a:srgbClr val="000000"/>
                </a:solidFill>
                <a:latin typeface="Poppins"/>
              </a:rPr>
              <a:t>Must Submit</a:t>
            </a:r>
            <a:r>
              <a:rPr lang="en-US" sz="2400" dirty="0">
                <a:solidFill>
                  <a:srgbClr val="000000"/>
                </a:solidFill>
                <a:latin typeface="Poppins"/>
              </a:rPr>
              <a:t>: </a:t>
            </a:r>
          </a:p>
          <a:p>
            <a:pPr marL="0" marR="0" indent="0" algn="l" defTabSz="584200" rtl="0" fontAlgn="auto" latinLnBrk="1" hangingPunct="0">
              <a:lnSpc>
                <a:spcPct val="100000"/>
              </a:lnSpc>
              <a:spcBef>
                <a:spcPts val="0"/>
              </a:spcBef>
              <a:spcAft>
                <a:spcPts val="0"/>
              </a:spcAft>
              <a:buClrTx/>
              <a:buSzTx/>
              <a:buFontTx/>
              <a:buNone/>
              <a:tabLst>
                <a:tab pos="514350" algn="l"/>
              </a:tabLst>
            </a:pPr>
            <a:r>
              <a:rPr lang="en-US" sz="2400" dirty="0">
                <a:solidFill>
                  <a:srgbClr val="000000"/>
                </a:solidFill>
                <a:latin typeface="Poppins"/>
              </a:rPr>
              <a:t>	Certificate of Insurance and Policy Declaration Page.</a:t>
            </a:r>
          </a:p>
          <a:p>
            <a:pPr marL="0" marR="0" indent="0" algn="l" defTabSz="584200" rtl="0" fontAlgn="auto" latinLnBrk="1" hangingPunct="0">
              <a:lnSpc>
                <a:spcPct val="100000"/>
              </a:lnSpc>
              <a:spcBef>
                <a:spcPts val="0"/>
              </a:spcBef>
              <a:spcAft>
                <a:spcPts val="0"/>
              </a:spcAft>
              <a:buClrTx/>
              <a:buSzTx/>
              <a:buFontTx/>
              <a:buNone/>
              <a:tabLst/>
            </a:pPr>
            <a:endParaRPr lang="en-US" sz="2400" dirty="0">
              <a:solidFill>
                <a:srgbClr val="000000"/>
              </a:solidFill>
              <a:latin typeface="Poppins"/>
            </a:endParaRPr>
          </a:p>
          <a:p>
            <a:pPr marL="0" marR="0" indent="0" algn="l" defTabSz="584200" rtl="0" fontAlgn="auto" latinLnBrk="1" hangingPunct="0">
              <a:lnSpc>
                <a:spcPct val="100000"/>
              </a:lnSpc>
              <a:spcBef>
                <a:spcPts val="0"/>
              </a:spcBef>
              <a:spcAft>
                <a:spcPts val="0"/>
              </a:spcAft>
              <a:buClrTx/>
              <a:buSzTx/>
              <a:buFontTx/>
              <a:buNone/>
              <a:tabLst/>
            </a:pPr>
            <a:r>
              <a:rPr lang="en-US" sz="2400" b="1" dirty="0">
                <a:solidFill>
                  <a:srgbClr val="000000"/>
                </a:solidFill>
                <a:latin typeface="Poppins"/>
              </a:rPr>
              <a:t>Declaration Page:</a:t>
            </a:r>
          </a:p>
          <a:p>
            <a:pPr marL="514350" marR="0" algn="l" defTabSz="9372600" rtl="0" fontAlgn="auto" latinLnBrk="1" hangingPunct="0">
              <a:lnSpc>
                <a:spcPct val="100000"/>
              </a:lnSpc>
              <a:spcBef>
                <a:spcPts val="300"/>
              </a:spcBef>
              <a:spcAft>
                <a:spcPts val="0"/>
              </a:spcAft>
              <a:buClrTx/>
              <a:buSzTx/>
              <a:tabLst>
                <a:tab pos="1143000" algn="l"/>
              </a:tabLst>
            </a:pPr>
            <a:r>
              <a:rPr kumimoji="0" lang="en-US" sz="2400" b="0" i="0" u="none" strike="noStrike" cap="none" spc="0" normalizeH="0" baseline="0" dirty="0">
                <a:ln>
                  <a:noFill/>
                </a:ln>
                <a:solidFill>
                  <a:srgbClr val="000000"/>
                </a:solidFill>
                <a:effectLst/>
                <a:uFillTx/>
                <a:latin typeface="Poppins"/>
                <a:sym typeface="Helvetica Light"/>
              </a:rPr>
              <a:t>1.  </a:t>
            </a:r>
            <a:r>
              <a:rPr lang="en-US" sz="2400" dirty="0">
                <a:solidFill>
                  <a:srgbClr val="000000"/>
                </a:solidFill>
                <a:latin typeface="Poppins"/>
              </a:rPr>
              <a:t>Two</a:t>
            </a:r>
            <a:r>
              <a:rPr kumimoji="0" lang="en-US" sz="2400" b="0" i="0" u="none" strike="noStrike" cap="none" spc="0" normalizeH="0" dirty="0">
                <a:ln>
                  <a:noFill/>
                </a:ln>
                <a:solidFill>
                  <a:srgbClr val="000000"/>
                </a:solidFill>
                <a:effectLst/>
                <a:uFillTx/>
                <a:latin typeface="Poppins"/>
                <a:sym typeface="Helvetica Light"/>
              </a:rPr>
              <a:t> million dollars liability insurance (each occurrence)  	is required. (Waivers may be requested in writing.)</a:t>
            </a:r>
          </a:p>
          <a:p>
            <a:pPr marL="514350" marR="0" algn="l" defTabSz="9372600" rtl="0" fontAlgn="auto" latinLnBrk="1" hangingPunct="0">
              <a:lnSpc>
                <a:spcPct val="100000"/>
              </a:lnSpc>
              <a:spcBef>
                <a:spcPts val="300"/>
              </a:spcBef>
              <a:spcAft>
                <a:spcPts val="0"/>
              </a:spcAft>
              <a:buClrTx/>
              <a:buSzTx/>
              <a:tabLst>
                <a:tab pos="1143000" algn="l"/>
              </a:tabLst>
            </a:pPr>
            <a:r>
              <a:rPr lang="en-US" sz="2400" dirty="0">
                <a:solidFill>
                  <a:srgbClr val="000000"/>
                </a:solidFill>
                <a:latin typeface="Poppins"/>
              </a:rPr>
              <a:t>2. Suffolk County MUST be named as additionally insured </a:t>
            </a:r>
          </a:p>
          <a:p>
            <a:pPr marL="514350" marR="0" algn="l" defTabSz="9372600" rtl="0" fontAlgn="auto" latinLnBrk="1" hangingPunct="0">
              <a:lnSpc>
                <a:spcPct val="100000"/>
              </a:lnSpc>
              <a:spcBef>
                <a:spcPts val="300"/>
              </a:spcBef>
              <a:spcAft>
                <a:spcPts val="0"/>
              </a:spcAft>
              <a:buClrTx/>
              <a:buSzTx/>
              <a:tabLst>
                <a:tab pos="1143000" algn="l"/>
              </a:tabLst>
            </a:pPr>
            <a:r>
              <a:rPr lang="en-US" sz="2400" dirty="0">
                <a:solidFill>
                  <a:srgbClr val="000000"/>
                </a:solidFill>
                <a:latin typeface="Poppins"/>
              </a:rPr>
              <a:t>	and as the Certificate Holder.</a:t>
            </a:r>
          </a:p>
          <a:p>
            <a:pPr marL="514350" marR="0" algn="l" defTabSz="9372600" rtl="0" fontAlgn="auto" latinLnBrk="1" hangingPunct="0">
              <a:lnSpc>
                <a:spcPct val="100000"/>
              </a:lnSpc>
              <a:spcBef>
                <a:spcPts val="300"/>
              </a:spcBef>
              <a:spcAft>
                <a:spcPts val="0"/>
              </a:spcAft>
              <a:buClrTx/>
              <a:buSzTx/>
              <a:tabLst>
                <a:tab pos="1143000" algn="l"/>
              </a:tabLst>
            </a:pPr>
            <a:r>
              <a:rPr kumimoji="0" lang="en-US" sz="2400" b="0" i="0" u="none" strike="noStrike" cap="none" spc="0" normalizeH="0" dirty="0">
                <a:ln>
                  <a:noFill/>
                </a:ln>
                <a:solidFill>
                  <a:srgbClr val="000000"/>
                </a:solidFill>
                <a:effectLst/>
                <a:uFillTx/>
                <a:latin typeface="Poppins"/>
                <a:sym typeface="Helvetica Light"/>
              </a:rPr>
              <a:t>3. Written notice of cancellation.</a:t>
            </a:r>
          </a:p>
          <a:p>
            <a:pPr marL="514350" marR="0" algn="l" defTabSz="9372600" rtl="0" fontAlgn="auto" latinLnBrk="1" hangingPunct="0">
              <a:lnSpc>
                <a:spcPct val="100000"/>
              </a:lnSpc>
              <a:spcBef>
                <a:spcPts val="300"/>
              </a:spcBef>
              <a:spcAft>
                <a:spcPts val="0"/>
              </a:spcAft>
              <a:buClrTx/>
              <a:buSzTx/>
              <a:tabLst>
                <a:tab pos="1143000" algn="l"/>
              </a:tabLst>
            </a:pPr>
            <a:r>
              <a:rPr lang="en-US" sz="2400" dirty="0">
                <a:solidFill>
                  <a:srgbClr val="000000"/>
                </a:solidFill>
                <a:latin typeface="Poppins"/>
              </a:rPr>
              <a:t>4. Must show proof of Workers Comp Insurance, if you </a:t>
            </a:r>
          </a:p>
          <a:p>
            <a:pPr marL="514350" marR="0" algn="l" defTabSz="9372600" rtl="0" fontAlgn="auto" latinLnBrk="1" hangingPunct="0">
              <a:lnSpc>
                <a:spcPct val="100000"/>
              </a:lnSpc>
              <a:spcBef>
                <a:spcPts val="300"/>
              </a:spcBef>
              <a:spcAft>
                <a:spcPts val="0"/>
              </a:spcAft>
              <a:buClrTx/>
              <a:buSzTx/>
              <a:tabLst>
                <a:tab pos="1143000" algn="l"/>
              </a:tabLst>
            </a:pPr>
            <a:r>
              <a:rPr lang="en-US" sz="2400" dirty="0">
                <a:solidFill>
                  <a:srgbClr val="000000"/>
                </a:solidFill>
                <a:latin typeface="Poppins"/>
              </a:rPr>
              <a:t>	have any employees.</a:t>
            </a:r>
            <a:endParaRPr kumimoji="0" lang="en-US" sz="2400" b="0" u="none" strike="noStrike" cap="none" spc="0" normalizeH="0" dirty="0">
              <a:ln>
                <a:noFill/>
              </a:ln>
              <a:solidFill>
                <a:srgbClr val="000000"/>
              </a:solidFill>
              <a:effectLst/>
              <a:uFillTx/>
              <a:latin typeface="Poppins"/>
              <a:sym typeface="Helvetica Light"/>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838" b="5286"/>
          <a:stretch/>
        </p:blipFill>
        <p:spPr>
          <a:xfrm>
            <a:off x="2743200" y="1146629"/>
            <a:ext cx="4495800" cy="5800960"/>
          </a:xfrm>
          <a:prstGeom prst="rect">
            <a:avLst/>
          </a:prstGeom>
          <a:ln w="12700">
            <a:solidFill>
              <a:schemeClr val="tx1"/>
            </a:solidFill>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p:nvPr/>
        </p:nvSpPr>
        <p:spPr>
          <a:xfrm flipV="1">
            <a:off x="4729070" y="2845775"/>
            <a:ext cx="148182" cy="148182"/>
          </a:xfrm>
          <a:prstGeom prst="line">
            <a:avLst/>
          </a:prstGeom>
          <a:ln w="3175">
            <a:solidFill/>
            <a:miter lim="400000"/>
          </a:ln>
        </p:spPr>
        <p:txBody>
          <a:bodyPr lIns="29467" tIns="29467" rIns="29467" bIns="29467" anchor="ctr"/>
          <a:lstStyle/>
          <a:p>
            <a:pPr lvl="0">
              <a:defRPr sz="1800"/>
            </a:pPr>
            <a:endParaRPr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615" t="2640" r="3741" b="27203"/>
          <a:stretch/>
        </p:blipFill>
        <p:spPr>
          <a:xfrm>
            <a:off x="2133600" y="1223772"/>
            <a:ext cx="5749212" cy="5634228"/>
          </a:xfrm>
          <a:prstGeom prst="rect">
            <a:avLst/>
          </a:prstGeom>
          <a:ln w="12700">
            <a:solidFill>
              <a:schemeClr val="tx1"/>
            </a:solidFill>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5303" y="3028891"/>
            <a:ext cx="5702080" cy="1290616"/>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33CCCC"/>
                </a:solidFill>
                <a:effectLst>
                  <a:outerShdw blurRad="38100" dist="38100" dir="2700000" algn="tl">
                    <a:srgbClr val="000000">
                      <a:alpha val="43137"/>
                    </a:srgbClr>
                  </a:outerShdw>
                </a:effectLst>
                <a:uFillTx/>
                <a:latin typeface="+mn-lt"/>
                <a:ea typeface="+mn-ea"/>
                <a:cs typeface="+mn-cs"/>
                <a:sym typeface="Helvetica Light"/>
              </a:rPr>
              <a:t>IRS Designation</a:t>
            </a:r>
            <a:r>
              <a:rPr kumimoji="0" lang="en-US" sz="4000" b="1" i="0" u="none" strike="noStrike" cap="none" spc="0" normalizeH="0" dirty="0">
                <a:ln>
                  <a:noFill/>
                </a:ln>
                <a:solidFill>
                  <a:srgbClr val="33CCCC"/>
                </a:solidFill>
                <a:effectLst>
                  <a:outerShdw blurRad="38100" dist="38100" dir="2700000" algn="tl">
                    <a:srgbClr val="000000">
                      <a:alpha val="43137"/>
                    </a:srgbClr>
                  </a:outerShdw>
                </a:effectLst>
                <a:uFillTx/>
                <a:latin typeface="+mn-lt"/>
                <a:ea typeface="+mn-ea"/>
                <a:cs typeface="+mn-cs"/>
                <a:sym typeface="Helvetica Light"/>
              </a:rPr>
              <a:t> Letter </a:t>
            </a:r>
          </a:p>
          <a:p>
            <a:pPr marL="0" marR="0" indent="0" algn="ctr" defTabSz="584200" rtl="0" fontAlgn="auto" latinLnBrk="1" hangingPunct="0">
              <a:lnSpc>
                <a:spcPct val="100000"/>
              </a:lnSpc>
              <a:spcBef>
                <a:spcPts val="0"/>
              </a:spcBef>
              <a:spcAft>
                <a:spcPts val="0"/>
              </a:spcAft>
              <a:buClrTx/>
              <a:buSzTx/>
              <a:buFontTx/>
              <a:buNone/>
              <a:tabLst/>
            </a:pPr>
            <a:r>
              <a:rPr kumimoji="0" lang="en-US" sz="4000" b="1" i="0" u="none" strike="noStrike" cap="none" spc="0" normalizeH="0" dirty="0">
                <a:ln>
                  <a:noFill/>
                </a:ln>
                <a:solidFill>
                  <a:srgbClr val="33CCCC"/>
                </a:solidFill>
                <a:effectLst>
                  <a:outerShdw blurRad="38100" dist="38100" dir="2700000" algn="tl">
                    <a:srgbClr val="000000">
                      <a:alpha val="43137"/>
                    </a:srgbClr>
                  </a:outerShdw>
                </a:effectLst>
                <a:uFillTx/>
                <a:latin typeface="+mn-lt"/>
                <a:ea typeface="+mn-ea"/>
                <a:cs typeface="+mn-cs"/>
                <a:sym typeface="Helvetica Light"/>
              </a:rPr>
              <a:t>is Required</a:t>
            </a:r>
            <a:endParaRPr kumimoji="0" lang="en-US" sz="4000" b="1" i="0" u="none" strike="noStrike" cap="none" spc="0" normalizeH="0" baseline="0" dirty="0">
              <a:ln>
                <a:noFill/>
              </a:ln>
              <a:solidFill>
                <a:srgbClr val="33CCCC"/>
              </a:solidFill>
              <a:effectLst>
                <a:outerShdw blurRad="38100" dist="38100" dir="2700000" algn="tl">
                  <a:srgbClr val="000000">
                    <a:alpha val="43137"/>
                  </a:srgbClr>
                </a:outerShdw>
              </a:effectLst>
              <a:uFillTx/>
              <a:latin typeface="+mn-lt"/>
              <a:ea typeface="+mn-ea"/>
              <a:cs typeface="+mn-cs"/>
              <a:sym typeface="Helvetica Light"/>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448" b="7870"/>
          <a:stretch/>
        </p:blipFill>
        <p:spPr>
          <a:xfrm>
            <a:off x="2588390" y="1143000"/>
            <a:ext cx="5222816" cy="5791200"/>
          </a:xfrm>
          <a:prstGeom prst="rect">
            <a:avLst/>
          </a:prstGeom>
          <a:ln w="12700">
            <a:solidFill>
              <a:schemeClr val="tx1"/>
            </a:solidFill>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p:nvPr/>
        </p:nvSpPr>
        <p:spPr>
          <a:xfrm>
            <a:off x="990600" y="1752600"/>
            <a:ext cx="8210812" cy="3937494"/>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lvl1pPr algn="l">
              <a:defRPr sz="2000">
                <a:solidFill>
                  <a:srgbClr val="53585F"/>
                </a:solidFill>
                <a:latin typeface="Poppins"/>
                <a:ea typeface="Poppins"/>
                <a:cs typeface="Poppins"/>
                <a:sym typeface="Poppins"/>
              </a:defRPr>
            </a:lvl1pPr>
          </a:lstStyle>
          <a:p>
            <a:pPr lvl="0">
              <a:defRPr sz="1800">
                <a:solidFill>
                  <a:srgbClr val="000000"/>
                </a:solidFill>
              </a:defRPr>
            </a:pPr>
            <a:r>
              <a:rPr lang="en-US" sz="3200" dirty="0">
                <a:solidFill>
                  <a:srgbClr val="33CCCC"/>
                </a:solidFill>
              </a:rPr>
              <a:t>Once you have received your Contracts:</a:t>
            </a:r>
          </a:p>
          <a:p>
            <a:pPr lvl="0">
              <a:defRPr sz="1800">
                <a:solidFill>
                  <a:srgbClr val="000000"/>
                </a:solidFill>
              </a:defRPr>
            </a:pPr>
            <a:endParaRPr lang="en-US" sz="2800" dirty="0">
              <a:solidFill>
                <a:srgbClr val="000000"/>
              </a:solidFill>
            </a:endParaRPr>
          </a:p>
          <a:p>
            <a:pPr lvl="0">
              <a:defRPr sz="1800">
                <a:solidFill>
                  <a:srgbClr val="000000"/>
                </a:solidFill>
              </a:defRPr>
            </a:pPr>
            <a:endParaRPr lang="en-US" sz="2400" dirty="0">
              <a:solidFill>
                <a:srgbClr val="000000"/>
              </a:solidFill>
            </a:endParaRPr>
          </a:p>
          <a:p>
            <a:pPr lvl="0">
              <a:defRPr sz="1800">
                <a:solidFill>
                  <a:srgbClr val="000000"/>
                </a:solidFill>
              </a:defRPr>
            </a:pPr>
            <a:r>
              <a:rPr lang="en-US" sz="2400" dirty="0">
                <a:solidFill>
                  <a:srgbClr val="000000"/>
                </a:solidFill>
              </a:rPr>
              <a:t>Review, Complete, Sign and Return to our Office:</a:t>
            </a:r>
          </a:p>
          <a:p>
            <a:pPr lvl="0">
              <a:defRPr sz="1800">
                <a:solidFill>
                  <a:srgbClr val="000000"/>
                </a:solidFill>
              </a:defRPr>
            </a:pPr>
            <a:endParaRPr lang="en-US" sz="2400" dirty="0">
              <a:solidFill>
                <a:srgbClr val="000000"/>
              </a:solidFill>
            </a:endParaRPr>
          </a:p>
          <a:p>
            <a:pPr marL="285750" lvl="0" indent="-285750">
              <a:buFont typeface="Arial" charset="0"/>
              <a:buChar char="•"/>
              <a:defRPr sz="1800">
                <a:solidFill>
                  <a:srgbClr val="000000"/>
                </a:solidFill>
              </a:defRPr>
            </a:pPr>
            <a:r>
              <a:rPr lang="en-US" sz="2400" dirty="0">
                <a:solidFill>
                  <a:srgbClr val="000000"/>
                </a:solidFill>
              </a:rPr>
              <a:t> All 3 copies of the Contract</a:t>
            </a:r>
          </a:p>
          <a:p>
            <a:pPr marL="342900" lvl="0" indent="-342900">
              <a:buFont typeface="Arial" charset="0"/>
              <a:buChar char="•"/>
              <a:defRPr sz="1800">
                <a:solidFill>
                  <a:srgbClr val="000000"/>
                </a:solidFill>
              </a:defRPr>
            </a:pPr>
            <a:r>
              <a:rPr lang="en-US" sz="2400" dirty="0">
                <a:solidFill>
                  <a:srgbClr val="000000"/>
                </a:solidFill>
              </a:rPr>
              <a:t>1 completed and signed packet of Exhibits</a:t>
            </a:r>
          </a:p>
          <a:p>
            <a:pPr marL="342900" lvl="0" indent="-342900">
              <a:buFont typeface="Arial" charset="0"/>
              <a:buChar char="•"/>
              <a:defRPr sz="1800">
                <a:solidFill>
                  <a:srgbClr val="000000"/>
                </a:solidFill>
              </a:defRPr>
            </a:pPr>
            <a:r>
              <a:rPr lang="en-US" sz="2400" dirty="0">
                <a:solidFill>
                  <a:srgbClr val="000000"/>
                </a:solidFill>
              </a:rPr>
              <a:t>Suffolk County Payment Voucher</a:t>
            </a:r>
          </a:p>
          <a:p>
            <a:pPr marL="342900" lvl="0" indent="-342900">
              <a:buFont typeface="Arial" charset="0"/>
              <a:buChar char="•"/>
              <a:defRPr sz="1800">
                <a:solidFill>
                  <a:srgbClr val="000000"/>
                </a:solidFill>
              </a:defRPr>
            </a:pPr>
            <a:r>
              <a:rPr lang="en-US" sz="2400" dirty="0">
                <a:solidFill>
                  <a:srgbClr val="000000"/>
                </a:solidFill>
              </a:rPr>
              <a:t>Statement of Other Contracts</a:t>
            </a:r>
          </a:p>
          <a:p>
            <a:pPr marL="342900" lvl="0" indent="-342900">
              <a:buFont typeface="Arial" charset="0"/>
              <a:buChar char="•"/>
              <a:defRPr sz="1800">
                <a:solidFill>
                  <a:srgbClr val="000000"/>
                </a:solidFill>
              </a:defRPr>
            </a:pPr>
            <a:r>
              <a:rPr lang="en-US" sz="2400" dirty="0">
                <a:solidFill>
                  <a:srgbClr val="000000"/>
                </a:solidFill>
              </a:rPr>
              <a:t>ACH/EFT Enrollment form plus cancelled Check</a:t>
            </a:r>
            <a:endParaRPr sz="2400" dirty="0">
              <a:solidFill>
                <a:srgbClr val="53585F"/>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form&#10;&#10;Description automatically generated">
            <a:extLst>
              <a:ext uri="{FF2B5EF4-FFF2-40B4-BE49-F238E27FC236}">
                <a16:creationId xmlns:a16="http://schemas.microsoft.com/office/drawing/2014/main" id="{BCFD62AF-FF52-655A-BD91-5E5FFF293A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294" b="4633"/>
          <a:stretch/>
        </p:blipFill>
        <p:spPr>
          <a:xfrm>
            <a:off x="2736850" y="1143000"/>
            <a:ext cx="4584699" cy="5791200"/>
          </a:xfrm>
          <a:prstGeom prst="rect">
            <a:avLst/>
          </a:prstGeom>
          <a:ln>
            <a:solidFill>
              <a:schemeClr val="accent1"/>
            </a:solidFill>
          </a:ln>
        </p:spPr>
      </p:pic>
    </p:spTree>
    <p:extLst>
      <p:ext uri="{BB962C8B-B14F-4D97-AF65-F5344CB8AC3E}">
        <p14:creationId xmlns:p14="http://schemas.microsoft.com/office/powerpoint/2010/main" val="94965858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304800" y="1418510"/>
            <a:ext cx="9525001" cy="5353266"/>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p>
            <a:pPr lvl="0" algn="l">
              <a:defRPr sz="1800"/>
            </a:pPr>
            <a:r>
              <a:rPr lang="en-US" b="1" dirty="0">
                <a:latin typeface="Poppins"/>
              </a:rPr>
              <a:t>Once Contracts are signed and submitted to the Contracts unit in  Economic Development and Planning and are fully executed:</a:t>
            </a:r>
          </a:p>
          <a:p>
            <a:pPr lvl="0" algn="l">
              <a:defRPr sz="1800"/>
            </a:pPr>
            <a:endParaRPr lang="en-US" sz="1600" b="1" dirty="0">
              <a:latin typeface="Poppins"/>
            </a:endParaRPr>
          </a:p>
          <a:p>
            <a:pPr marL="342900" lvl="0" indent="-342900" algn="l">
              <a:buFont typeface="+mj-lt"/>
              <a:buAutoNum type="arabicPeriod"/>
              <a:defRPr sz="1800"/>
            </a:pPr>
            <a:r>
              <a:rPr lang="en-US" sz="1600" dirty="0">
                <a:latin typeface="Poppins"/>
              </a:rPr>
              <a:t>Receive advance payment </a:t>
            </a:r>
          </a:p>
          <a:p>
            <a:pPr marL="342900" lvl="0" indent="-342900" algn="l">
              <a:buFont typeface="+mj-lt"/>
              <a:buAutoNum type="arabicPeriod"/>
              <a:defRPr sz="1800"/>
            </a:pPr>
            <a:r>
              <a:rPr lang="en-US" sz="1600" dirty="0">
                <a:latin typeface="Poppins"/>
              </a:rPr>
              <a:t>Implement Project or Program</a:t>
            </a:r>
          </a:p>
          <a:p>
            <a:pPr marL="342900" lvl="0" indent="-342900" algn="l">
              <a:buFont typeface="+mj-lt"/>
              <a:buAutoNum type="arabicPeriod"/>
              <a:defRPr sz="1800"/>
            </a:pPr>
            <a:r>
              <a:rPr lang="en-US" sz="1600" dirty="0">
                <a:latin typeface="Poppins"/>
              </a:rPr>
              <a:t>Submit receipts and cancelled checks with Summary of Expenditures within 30 days of expenditure or when cancelled checks become available. </a:t>
            </a:r>
            <a:r>
              <a:rPr lang="en-US" sz="1600" dirty="0">
                <a:solidFill>
                  <a:srgbClr val="FF0000"/>
                </a:solidFill>
                <a:latin typeface="Poppins"/>
              </a:rPr>
              <a:t>Budget Modifications must be requested no later than November 15, 2024.</a:t>
            </a:r>
          </a:p>
          <a:p>
            <a:pPr marL="685800" lvl="0" indent="-342900" algn="l">
              <a:buFont typeface="+mj-lt"/>
              <a:buAutoNum type="alphaLcPeriod"/>
              <a:defRPr sz="1800"/>
            </a:pPr>
            <a:r>
              <a:rPr lang="en-US" sz="1400" dirty="0">
                <a:latin typeface="Poppins"/>
              </a:rPr>
              <a:t>Receipts, invoices or signed contracts from Vendors with their cancelled checks. Submit copies of printed ads or flyers.</a:t>
            </a:r>
          </a:p>
          <a:p>
            <a:pPr marL="685800" lvl="3" indent="-342900" algn="l">
              <a:buFont typeface="+mj-lt"/>
              <a:buAutoNum type="alphaLcPeriod" startAt="2"/>
              <a:defRPr sz="1800"/>
            </a:pPr>
            <a:r>
              <a:rPr lang="en-US" sz="1400" dirty="0">
                <a:latin typeface="Poppins"/>
              </a:rPr>
              <a:t>Payroll certification letter. For those contracts with approved Program Staff funding, we need payroll record of funded employee showing salary, hours worked, payroll record. </a:t>
            </a:r>
            <a:endParaRPr lang="en-US" sz="1400" dirty="0">
              <a:solidFill>
                <a:srgbClr val="FF0000"/>
              </a:solidFill>
              <a:latin typeface="Poppins"/>
            </a:endParaRPr>
          </a:p>
          <a:p>
            <a:pPr marL="685800" lvl="3" indent="-342900" algn="l">
              <a:buFont typeface="+mj-lt"/>
              <a:buAutoNum type="alphaLcPeriod" startAt="2"/>
              <a:defRPr sz="1800"/>
            </a:pPr>
            <a:r>
              <a:rPr lang="en-US" sz="1400" dirty="0">
                <a:latin typeface="Poppins"/>
              </a:rPr>
              <a:t>Summary of Expenditures - Expenditures as exactly noted in the Explanation of Costs. Any deviation will create a delay and potential repayment to Suffolk County.</a:t>
            </a:r>
          </a:p>
          <a:p>
            <a:pPr marL="685800" indent="-342900" algn="l">
              <a:buFont typeface="+mj-lt"/>
              <a:buAutoNum type="alphaLcPeriod" startAt="4"/>
              <a:defRPr sz="1800"/>
            </a:pPr>
            <a:r>
              <a:rPr lang="en-US" sz="1400" dirty="0">
                <a:latin typeface="Poppins"/>
              </a:rPr>
              <a:t>Include a brief summary of your event(s) - how many people attended, financial benefit to the area, significant events (ex. Inclement weather).</a:t>
            </a:r>
          </a:p>
          <a:p>
            <a:pPr marL="685800" indent="-342900" algn="l">
              <a:buFont typeface="+mj-lt"/>
              <a:buAutoNum type="alphaLcPeriod" startAt="4"/>
              <a:defRPr sz="1800"/>
            </a:pPr>
            <a:r>
              <a:rPr lang="en-US" sz="1400" dirty="0">
                <a:latin typeface="Poppins"/>
              </a:rPr>
              <a:t>Submit receipts. Each expense must be accompanied by an accurate and verifiable invoice from a contracted service or receipt clearly indicating the expense. Put front and back of canceled check on one page. Send only pertinent pages of bank or credit card statements. Please submit receipts in order listed on summary page. </a:t>
            </a:r>
            <a:r>
              <a:rPr lang="en-US" sz="1400" dirty="0">
                <a:solidFill>
                  <a:schemeClr val="tx1"/>
                </a:solidFill>
                <a:latin typeface="Poppins"/>
              </a:rPr>
              <a:t>Email submission </a:t>
            </a:r>
            <a:r>
              <a:rPr lang="en-US" sz="1400" dirty="0">
                <a:latin typeface="Poppins"/>
              </a:rPr>
              <a:t>of receipts less than 20 pages. Mail receipts if more than 20 pages. All invoices are subject to verification. Receipts are due 30 days after event - with the exception of year-end events. All receipts are due NO LATER THAN JANUARY 15 of the following year.</a:t>
            </a:r>
            <a:r>
              <a:rPr lang="en-US" sz="1600" dirty="0">
                <a:latin typeface="Poppins"/>
              </a:rPr>
              <a:t>	</a:t>
            </a:r>
            <a:endParaRPr sz="12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852" y="1917453"/>
            <a:ext cx="8804695" cy="393749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a:ln>
                  <a:noFill/>
                </a:ln>
                <a:solidFill>
                  <a:srgbClr val="33CCCC"/>
                </a:solidFill>
                <a:effectLst/>
                <a:uFillTx/>
                <a:latin typeface="Poppins"/>
                <a:sym typeface="Helvetica Light"/>
              </a:rPr>
              <a:t>PAYMENT</a:t>
            </a:r>
            <a:r>
              <a:rPr kumimoji="0" lang="en-US" b="0" i="0" u="none" strike="noStrike" cap="none" spc="0" normalizeH="0" dirty="0">
                <a:ln>
                  <a:noFill/>
                </a:ln>
                <a:solidFill>
                  <a:srgbClr val="33CCCC"/>
                </a:solidFill>
                <a:effectLst/>
                <a:uFillTx/>
                <a:latin typeface="Poppins"/>
                <a:sym typeface="Helvetica Light"/>
              </a:rPr>
              <a:t> INFORMATION:</a:t>
            </a:r>
          </a:p>
          <a:p>
            <a:pPr marL="0" marR="0" indent="0" algn="ctr" defTabSz="584200" rtl="0" fontAlgn="auto" latinLnBrk="1" hangingPunct="0">
              <a:lnSpc>
                <a:spcPct val="100000"/>
              </a:lnSpc>
              <a:spcBef>
                <a:spcPts val="0"/>
              </a:spcBef>
              <a:spcAft>
                <a:spcPts val="0"/>
              </a:spcAft>
              <a:buClrTx/>
              <a:buSzTx/>
              <a:buFontTx/>
              <a:buNone/>
              <a:tabLst/>
            </a:pPr>
            <a:endParaRPr lang="en-US" baseline="0" dirty="0">
              <a:solidFill>
                <a:srgbClr val="000000"/>
              </a:solidFill>
              <a:latin typeface="Poppins"/>
            </a:endParaRPr>
          </a:p>
          <a:p>
            <a:pPr marL="457200" marR="0" indent="-457200" algn="l" defTabSz="584200" rtl="0" fontAlgn="auto" latinLnBrk="1" hangingPunct="0">
              <a:lnSpc>
                <a:spcPct val="100000"/>
              </a:lnSpc>
              <a:spcBef>
                <a:spcPts val="0"/>
              </a:spcBef>
              <a:spcAft>
                <a:spcPts val="0"/>
              </a:spcAft>
              <a:buClrTx/>
              <a:buSzTx/>
              <a:buFont typeface="Arial" charset="0"/>
              <a:buChar char="•"/>
              <a:tabLst/>
            </a:pPr>
            <a:r>
              <a:rPr kumimoji="0" lang="en-US" sz="2400" b="0" i="0" u="none" strike="noStrike" cap="none" spc="0" normalizeH="0" dirty="0">
                <a:ln>
                  <a:noFill/>
                </a:ln>
                <a:solidFill>
                  <a:srgbClr val="000000"/>
                </a:solidFill>
                <a:effectLst/>
                <a:uFillTx/>
                <a:latin typeface="Poppins"/>
                <a:sym typeface="Helvetica Light"/>
              </a:rPr>
              <a:t>Contract must be fully executed before payment can be made on a contract.</a:t>
            </a:r>
          </a:p>
          <a:p>
            <a:pPr marR="0" algn="l" defTabSz="584200" rtl="0" fontAlgn="auto" latinLnBrk="1" hangingPunct="0">
              <a:lnSpc>
                <a:spcPct val="100000"/>
              </a:lnSpc>
              <a:spcBef>
                <a:spcPts val="0"/>
              </a:spcBef>
              <a:spcAft>
                <a:spcPts val="0"/>
              </a:spcAft>
              <a:buClrTx/>
              <a:buSzTx/>
              <a:tabLst/>
            </a:pPr>
            <a:endParaRPr kumimoji="0" lang="en-US" sz="2400" b="0" i="0" u="none" strike="noStrike" cap="none" spc="0" normalizeH="0" dirty="0">
              <a:ln>
                <a:noFill/>
              </a:ln>
              <a:solidFill>
                <a:srgbClr val="000000"/>
              </a:solidFill>
              <a:effectLst/>
              <a:uFillTx/>
              <a:latin typeface="Poppins"/>
              <a:sym typeface="Helvetica Light"/>
            </a:endParaRPr>
          </a:p>
          <a:p>
            <a:pPr marL="457200" marR="0" indent="-457200" algn="l" defTabSz="584200" rtl="0" fontAlgn="auto" latinLnBrk="1" hangingPunct="0">
              <a:lnSpc>
                <a:spcPct val="100000"/>
              </a:lnSpc>
              <a:spcBef>
                <a:spcPts val="0"/>
              </a:spcBef>
              <a:spcAft>
                <a:spcPts val="0"/>
              </a:spcAft>
              <a:buClrTx/>
              <a:buSzTx/>
              <a:buFont typeface="Arial" charset="0"/>
              <a:buChar char="•"/>
              <a:tabLst/>
            </a:pPr>
            <a:r>
              <a:rPr lang="en-US" sz="2400" dirty="0">
                <a:solidFill>
                  <a:srgbClr val="000000"/>
                </a:solidFill>
                <a:latin typeface="Poppins"/>
              </a:rPr>
              <a:t>Grantee must have a signed Suffolk County Payment Voucher.</a:t>
            </a:r>
          </a:p>
          <a:p>
            <a:pPr marL="457200" marR="0" indent="-457200" algn="l" defTabSz="584200" rtl="0" fontAlgn="auto" latinLnBrk="1" hangingPunct="0">
              <a:lnSpc>
                <a:spcPct val="100000"/>
              </a:lnSpc>
              <a:spcBef>
                <a:spcPts val="0"/>
              </a:spcBef>
              <a:spcAft>
                <a:spcPts val="0"/>
              </a:spcAft>
              <a:buClrTx/>
              <a:buSzTx/>
              <a:buFont typeface="Arial" charset="0"/>
              <a:buChar char="•"/>
              <a:tabLst/>
            </a:pPr>
            <a:endParaRPr kumimoji="0" lang="en-US" sz="2400" b="0" i="0" u="none" strike="noStrike" cap="none" spc="0" normalizeH="0" dirty="0">
              <a:ln>
                <a:noFill/>
              </a:ln>
              <a:solidFill>
                <a:srgbClr val="000000"/>
              </a:solidFill>
              <a:effectLst/>
              <a:uFillTx/>
              <a:latin typeface="Poppins"/>
              <a:sym typeface="Helvetica Light"/>
            </a:endParaRPr>
          </a:p>
          <a:p>
            <a:pPr marL="457200" marR="0" indent="-457200" algn="l" defTabSz="584200" rtl="0" fontAlgn="auto" latinLnBrk="1" hangingPunct="0">
              <a:lnSpc>
                <a:spcPct val="100000"/>
              </a:lnSpc>
              <a:spcBef>
                <a:spcPts val="0"/>
              </a:spcBef>
              <a:spcAft>
                <a:spcPts val="0"/>
              </a:spcAft>
              <a:buClrTx/>
              <a:buSzTx/>
              <a:buFont typeface="Arial" charset="0"/>
              <a:buChar char="•"/>
              <a:tabLst/>
            </a:pPr>
            <a:r>
              <a:rPr kumimoji="0" lang="en-US" sz="2400" b="0" i="0" u="none" strike="noStrike" cap="none" spc="0" normalizeH="0" dirty="0">
                <a:ln>
                  <a:noFill/>
                </a:ln>
                <a:solidFill>
                  <a:srgbClr val="000000"/>
                </a:solidFill>
                <a:effectLst/>
                <a:uFillTx/>
                <a:latin typeface="Poppins"/>
                <a:sym typeface="Helvetica Light"/>
              </a:rPr>
              <a:t>Processing payment can take up to 4 weeks.</a:t>
            </a:r>
          </a:p>
          <a:p>
            <a:pPr marR="0" algn="ctr" defTabSz="584200" rtl="0" fontAlgn="auto" latinLnBrk="1" hangingPunct="0">
              <a:lnSpc>
                <a:spcPct val="100000"/>
              </a:lnSpc>
              <a:spcBef>
                <a:spcPts val="0"/>
              </a:spcBef>
              <a:spcAft>
                <a:spcPts val="0"/>
              </a:spcAft>
              <a:buClrTx/>
              <a:buSzTx/>
              <a:tabLst/>
            </a:pPr>
            <a:endParaRPr kumimoji="0" lang="en-US" sz="2800" b="0" i="0" u="none" strike="noStrike" cap="none" spc="0" normalizeH="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5703044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1662499"/>
            <a:ext cx="8763000" cy="4860824"/>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800" b="0" i="0" u="none" strike="noStrike" cap="none" spc="0" normalizeH="0" baseline="0" dirty="0">
                <a:ln>
                  <a:noFill/>
                </a:ln>
                <a:solidFill>
                  <a:srgbClr val="000000"/>
                </a:solidFill>
                <a:effectLst/>
                <a:uFillTx/>
                <a:latin typeface="+mn-lt"/>
                <a:ea typeface="+mn-ea"/>
                <a:cs typeface="+mn-cs"/>
                <a:sym typeface="Helvetica Light"/>
              </a:rPr>
              <a:t>Contract Agency Disclosure Form from </a:t>
            </a: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000000"/>
                </a:solidFill>
              </a:rPr>
              <a:t>Suffolk County Comptroller’s Office</a:t>
            </a:r>
          </a:p>
          <a:p>
            <a:pPr marL="0" marR="0" indent="0" algn="ctr" defTabSz="584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a:p>
            <a:pPr marL="0" marR="0" indent="0" algn="ctr" defTabSz="584200" rtl="0" fontAlgn="auto" latinLnBrk="1" hangingPunct="0">
              <a:lnSpc>
                <a:spcPct val="100000"/>
              </a:lnSpc>
              <a:spcBef>
                <a:spcPts val="0"/>
              </a:spcBef>
              <a:spcAft>
                <a:spcPts val="0"/>
              </a:spcAft>
              <a:buClrTx/>
              <a:buSzTx/>
              <a:buFontTx/>
              <a:buNone/>
              <a:tabLst/>
            </a:pPr>
            <a:r>
              <a:rPr lang="en-US" dirty="0">
                <a:solidFill>
                  <a:srgbClr val="FF0000"/>
                </a:solidFill>
              </a:rPr>
              <a:t>Deadline is September 15, 2024.</a:t>
            </a:r>
          </a:p>
          <a:p>
            <a:pPr marL="0" marR="0" indent="0" algn="ctr" defTabSz="584200" rtl="0" fontAlgn="auto" latinLnBrk="1" hangingPunct="0">
              <a:lnSpc>
                <a:spcPct val="100000"/>
              </a:lnSpc>
              <a:spcBef>
                <a:spcPts val="0"/>
              </a:spcBef>
              <a:spcAft>
                <a:spcPts val="0"/>
              </a:spcAft>
              <a:buClrTx/>
              <a:buSzTx/>
              <a:buFontTx/>
              <a:buNone/>
              <a:tabLst/>
            </a:pPr>
            <a:endParaRPr lang="en-US" dirty="0">
              <a:solidFill>
                <a:srgbClr val="000000"/>
              </a:solidFill>
            </a:endParaRPr>
          </a:p>
          <a:p>
            <a:pPr marL="0" marR="0" indent="0" algn="l"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Poppins"/>
                <a:sym typeface="Helvetica Light"/>
              </a:rPr>
              <a:t>This</a:t>
            </a:r>
            <a:r>
              <a:rPr kumimoji="0" lang="en-US" sz="1800" b="0" i="0" u="none" strike="noStrike" cap="none" spc="0" normalizeH="0" dirty="0">
                <a:ln>
                  <a:noFill/>
                </a:ln>
                <a:solidFill>
                  <a:srgbClr val="000000"/>
                </a:solidFill>
                <a:effectLst/>
                <a:uFillTx/>
                <a:latin typeface="Poppins"/>
                <a:sym typeface="Helvetica Light"/>
              </a:rPr>
              <a:t> is an annual Form that must be completed. The Comptroller’s Office will contact all awardees w</a:t>
            </a:r>
            <a:r>
              <a:rPr lang="en-US" sz="1800" dirty="0">
                <a:solidFill>
                  <a:srgbClr val="000000"/>
                </a:solidFill>
                <a:latin typeface="Poppins"/>
              </a:rPr>
              <a:t>ith a unique password and code to access the form.</a:t>
            </a:r>
          </a:p>
          <a:p>
            <a:pPr marL="0" marR="0" indent="0" algn="l" defTabSz="584200" rtl="0" fontAlgn="auto" latinLnBrk="1" hangingPunct="0">
              <a:lnSpc>
                <a:spcPct val="100000"/>
              </a:lnSpc>
              <a:spcBef>
                <a:spcPts val="0"/>
              </a:spcBef>
              <a:spcAft>
                <a:spcPts val="0"/>
              </a:spcAft>
              <a:buClrTx/>
              <a:buSzTx/>
              <a:buFontTx/>
              <a:buNone/>
              <a:tabLst/>
            </a:pPr>
            <a:endParaRPr kumimoji="0" lang="en-US" sz="1800" b="0" i="0" u="none" strike="noStrike" cap="none" spc="0" normalizeH="0" dirty="0">
              <a:ln>
                <a:noFill/>
              </a:ln>
              <a:solidFill>
                <a:srgbClr val="000000"/>
              </a:solidFill>
              <a:effectLst/>
              <a:uFillTx/>
              <a:latin typeface="Poppins"/>
              <a:sym typeface="Helvetica Light"/>
            </a:endParaRPr>
          </a:p>
          <a:p>
            <a:pPr marL="0" marR="0" indent="0" algn="l" defTabSz="584200" rtl="0" fontAlgn="auto" latinLnBrk="1" hangingPunct="0">
              <a:lnSpc>
                <a:spcPct val="100000"/>
              </a:lnSpc>
              <a:spcBef>
                <a:spcPts val="0"/>
              </a:spcBef>
              <a:spcAft>
                <a:spcPts val="0"/>
              </a:spcAft>
              <a:buClrTx/>
              <a:buSzTx/>
              <a:buFontTx/>
              <a:buNone/>
              <a:tabLst/>
            </a:pPr>
            <a:r>
              <a:rPr lang="en-US" sz="1800" dirty="0">
                <a:solidFill>
                  <a:srgbClr val="000000"/>
                </a:solidFill>
                <a:latin typeface="Poppins"/>
              </a:rPr>
              <a:t>If not completed by the deadline:</a:t>
            </a:r>
          </a:p>
          <a:p>
            <a:pPr marL="514350" marR="0" indent="-514350" algn="l" defTabSz="584200" rtl="0" fontAlgn="auto" latinLnBrk="1" hangingPunct="0">
              <a:lnSpc>
                <a:spcPct val="100000"/>
              </a:lnSpc>
              <a:spcBef>
                <a:spcPts val="0"/>
              </a:spcBef>
              <a:spcAft>
                <a:spcPts val="0"/>
              </a:spcAft>
              <a:buClrTx/>
              <a:buSzTx/>
              <a:buFontTx/>
              <a:buAutoNum type="arabicPeriod"/>
              <a:tabLst/>
            </a:pPr>
            <a:r>
              <a:rPr kumimoji="0" lang="en-US" sz="1800" b="0" i="0" u="none" strike="noStrike" cap="none" spc="0" normalizeH="0" dirty="0">
                <a:ln>
                  <a:noFill/>
                </a:ln>
                <a:solidFill>
                  <a:srgbClr val="000000"/>
                </a:solidFill>
                <a:effectLst/>
                <a:uFillTx/>
                <a:latin typeface="Poppins"/>
                <a:sym typeface="Helvetica Light"/>
              </a:rPr>
              <a:t>Potentially could lose the funds.</a:t>
            </a:r>
          </a:p>
          <a:p>
            <a:pPr marL="514350" marR="0" indent="-514350" algn="l" defTabSz="584200" rtl="0" fontAlgn="auto" latinLnBrk="1" hangingPunct="0">
              <a:lnSpc>
                <a:spcPct val="100000"/>
              </a:lnSpc>
              <a:spcBef>
                <a:spcPts val="0"/>
              </a:spcBef>
              <a:spcAft>
                <a:spcPts val="0"/>
              </a:spcAft>
              <a:buClrTx/>
              <a:buSzTx/>
              <a:buFontTx/>
              <a:buAutoNum type="arabicPeriod"/>
              <a:tabLst/>
            </a:pPr>
            <a:r>
              <a:rPr lang="en-US" sz="1800" dirty="0">
                <a:solidFill>
                  <a:srgbClr val="000000"/>
                </a:solidFill>
                <a:latin typeface="Poppins"/>
              </a:rPr>
              <a:t>Legislative Resolution required for current year for the payment voucher to be accepted.</a:t>
            </a:r>
          </a:p>
          <a:p>
            <a:pPr marL="514350" marR="0" indent="-514350" algn="l" defTabSz="584200" rtl="0" fontAlgn="auto" latinLnBrk="1" hangingPunct="0">
              <a:lnSpc>
                <a:spcPct val="100000"/>
              </a:lnSpc>
              <a:spcBef>
                <a:spcPts val="0"/>
              </a:spcBef>
              <a:spcAft>
                <a:spcPts val="0"/>
              </a:spcAft>
              <a:buClrTx/>
              <a:buSzTx/>
              <a:buFontTx/>
              <a:buAutoNum type="arabicPeriod"/>
              <a:tabLst/>
            </a:pPr>
            <a:r>
              <a:rPr kumimoji="0" lang="en-US" sz="1800" b="0" i="0" u="none" strike="noStrike" cap="none" spc="0" normalizeH="0" dirty="0">
                <a:ln>
                  <a:noFill/>
                </a:ln>
                <a:solidFill>
                  <a:srgbClr val="000000"/>
                </a:solidFill>
                <a:effectLst/>
                <a:uFillTx/>
                <a:latin typeface="Poppins"/>
                <a:sym typeface="Helvetica Light"/>
              </a:rPr>
              <a:t>Legislative Resolution required for 2025 cycle.</a:t>
            </a:r>
          </a:p>
          <a:p>
            <a:pPr marL="0" marR="0" indent="0" algn="ctr" defTabSz="584200" rtl="0" fontAlgn="auto" latinLnBrk="1" hangingPunct="0">
              <a:lnSpc>
                <a:spcPct val="100000"/>
              </a:lnSpc>
              <a:spcBef>
                <a:spcPts val="0"/>
              </a:spcBef>
              <a:spcAft>
                <a:spcPts val="0"/>
              </a:spcAft>
              <a:buClrTx/>
              <a:buSzTx/>
              <a:buFontTx/>
              <a:buNone/>
              <a:tabLst/>
            </a:pPr>
            <a:endParaRPr kumimoji="0" lang="en-US" sz="28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60020114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p:nvPr/>
        </p:nvSpPr>
        <p:spPr>
          <a:xfrm>
            <a:off x="454292" y="1307349"/>
            <a:ext cx="5794108" cy="367286"/>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lvl1pPr algn="l">
              <a:defRPr sz="2000">
                <a:solidFill>
                  <a:srgbClr val="53585F"/>
                </a:solidFill>
                <a:latin typeface="Poppins"/>
                <a:ea typeface="Poppins"/>
                <a:cs typeface="Poppins"/>
                <a:sym typeface="Poppins"/>
              </a:defRPr>
            </a:lvl1pPr>
          </a:lstStyle>
          <a:p>
            <a:pPr lvl="0">
              <a:defRPr sz="1800">
                <a:solidFill>
                  <a:srgbClr val="000000"/>
                </a:solidFill>
              </a:defRPr>
            </a:pPr>
            <a:r>
              <a:rPr sz="2000" dirty="0">
                <a:solidFill>
                  <a:srgbClr val="53585F"/>
                </a:solidFill>
              </a:rPr>
              <a:t>WHERE DOES THE FUNDING COME FROM?</a:t>
            </a:r>
          </a:p>
        </p:txBody>
      </p:sp>
      <p:sp>
        <p:nvSpPr>
          <p:cNvPr id="74" name="Shape 74"/>
          <p:cNvSpPr/>
          <p:nvPr/>
        </p:nvSpPr>
        <p:spPr>
          <a:xfrm>
            <a:off x="304800" y="2162709"/>
            <a:ext cx="9173960" cy="4610499"/>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p>
            <a:pPr lvl="0" algn="l" defTabSz="914400">
              <a:lnSpc>
                <a:spcPct val="150000"/>
              </a:lnSpc>
              <a:spcBef>
                <a:spcPts val="600"/>
              </a:spcBef>
              <a:defRPr sz="1800"/>
            </a:pPr>
            <a:r>
              <a:rPr sz="1600" dirty="0">
                <a:solidFill>
                  <a:srgbClr val="53585F"/>
                </a:solidFill>
                <a:latin typeface="Poppins"/>
                <a:ea typeface="Segoe UI" panose="020B0502040204020203" pitchFamily="34" charset="0"/>
                <a:cs typeface="Segoe UI" panose="020B0502040204020203" pitchFamily="34" charset="0"/>
                <a:sym typeface="Poppins"/>
              </a:rPr>
              <a:t>Section §327-14 of the Suffolk County Code: </a:t>
            </a:r>
            <a:r>
              <a:rPr sz="1600" u="sng" dirty="0">
                <a:solidFill>
                  <a:srgbClr val="53585F"/>
                </a:solidFill>
                <a:latin typeface="Poppins"/>
                <a:ea typeface="Segoe UI" panose="020B0502040204020203" pitchFamily="34" charset="0"/>
                <a:cs typeface="Segoe UI" panose="020B0502040204020203" pitchFamily="34" charset="0"/>
                <a:sym typeface="Poppins"/>
              </a:rPr>
              <a:t>10% of all revenues collected shall be utilized by the County of Suffolk in </a:t>
            </a:r>
            <a:r>
              <a:rPr sz="1600" b="1" u="sng" dirty="0">
                <a:solidFill>
                  <a:schemeClr val="tx2">
                    <a:lumMod val="75000"/>
                  </a:schemeClr>
                </a:solidFill>
                <a:latin typeface="Poppins"/>
                <a:ea typeface="Segoe UI" panose="020B0502040204020203" pitchFamily="34" charset="0"/>
                <a:cs typeface="Segoe UI" panose="020B0502040204020203" pitchFamily="34" charset="0"/>
                <a:sym typeface="Poppins"/>
              </a:rPr>
              <a:t>support of</a:t>
            </a:r>
            <a:r>
              <a:rPr sz="1600" u="sng" dirty="0">
                <a:solidFill>
                  <a:schemeClr val="tx2">
                    <a:lumMod val="75000"/>
                  </a:schemeClr>
                </a:solidFill>
                <a:latin typeface="Poppins"/>
                <a:ea typeface="Segoe UI" panose="020B0502040204020203" pitchFamily="34" charset="0"/>
                <a:cs typeface="Segoe UI" panose="020B0502040204020203" pitchFamily="34" charset="0"/>
                <a:sym typeface="Poppins"/>
              </a:rPr>
              <a:t> </a:t>
            </a:r>
            <a:r>
              <a:rPr sz="1600" b="1" u="sng" dirty="0">
                <a:solidFill>
                  <a:schemeClr val="tx2">
                    <a:lumMod val="75000"/>
                  </a:schemeClr>
                </a:solidFill>
                <a:latin typeface="Poppins"/>
                <a:ea typeface="Segoe UI" panose="020B0502040204020203" pitchFamily="34" charset="0"/>
                <a:cs typeface="Segoe UI" panose="020B0502040204020203" pitchFamily="34" charset="0"/>
                <a:sym typeface="Poppins SemiBold"/>
              </a:rPr>
              <a:t>CULTURAL PROGRAMS</a:t>
            </a:r>
            <a:r>
              <a:rPr sz="1600" u="sng" dirty="0">
                <a:solidFill>
                  <a:schemeClr val="tx2">
                    <a:lumMod val="75000"/>
                  </a:schemeClr>
                </a:solidFill>
                <a:latin typeface="Poppins"/>
                <a:ea typeface="Segoe UI" panose="020B0502040204020203" pitchFamily="34" charset="0"/>
                <a:cs typeface="Segoe UI" panose="020B0502040204020203" pitchFamily="34" charset="0"/>
                <a:sym typeface="Poppins"/>
              </a:rPr>
              <a:t> and activities relevant to the continuation and </a:t>
            </a:r>
            <a:r>
              <a:rPr sz="1600" b="1" u="sng" dirty="0">
                <a:solidFill>
                  <a:schemeClr val="tx2">
                    <a:lumMod val="75000"/>
                  </a:schemeClr>
                </a:solidFill>
                <a:latin typeface="Poppins"/>
                <a:ea typeface="Segoe UI" panose="020B0502040204020203" pitchFamily="34" charset="0"/>
                <a:cs typeface="Segoe UI" panose="020B0502040204020203" pitchFamily="34" charset="0"/>
                <a:sym typeface="Poppins"/>
              </a:rPr>
              <a:t>enhancement of the tourism industry</a:t>
            </a:r>
            <a:r>
              <a:rPr sz="1600" dirty="0">
                <a:solidFill>
                  <a:schemeClr val="tx2">
                    <a:lumMod val="75000"/>
                  </a:schemeClr>
                </a:solidFill>
                <a:latin typeface="Poppins"/>
                <a:ea typeface="Segoe UI" panose="020B0502040204020203" pitchFamily="34" charset="0"/>
                <a:cs typeface="Segoe UI" panose="020B0502040204020203" pitchFamily="34" charset="0"/>
                <a:sym typeface="Poppins"/>
              </a:rPr>
              <a:t>, and not more than </a:t>
            </a:r>
            <a:r>
              <a:rPr lang="en-US" sz="1600" dirty="0">
                <a:solidFill>
                  <a:schemeClr val="tx2">
                    <a:lumMod val="75000"/>
                  </a:schemeClr>
                </a:solidFill>
                <a:latin typeface="Poppins"/>
                <a:ea typeface="Segoe UI" panose="020B0502040204020203" pitchFamily="34" charset="0"/>
                <a:cs typeface="Segoe UI" panose="020B0502040204020203" pitchFamily="34" charset="0"/>
                <a:sym typeface="Poppins"/>
              </a:rPr>
              <a:t>5.5</a:t>
            </a:r>
            <a:r>
              <a:rPr sz="1600" dirty="0">
                <a:solidFill>
                  <a:schemeClr val="tx2">
                    <a:lumMod val="75000"/>
                  </a:schemeClr>
                </a:solidFill>
                <a:latin typeface="Poppins"/>
                <a:ea typeface="Segoe UI" panose="020B0502040204020203" pitchFamily="34" charset="0"/>
                <a:cs typeface="Segoe UI" panose="020B0502040204020203" pitchFamily="34" charset="0"/>
                <a:sym typeface="Poppins"/>
              </a:rPr>
              <a:t>% of all revenues collected shall be utilized for the </a:t>
            </a:r>
            <a:r>
              <a:rPr sz="1600" b="1" dirty="0">
                <a:solidFill>
                  <a:schemeClr val="tx2">
                    <a:lumMod val="75000"/>
                  </a:schemeClr>
                </a:solidFill>
                <a:latin typeface="Poppins"/>
                <a:ea typeface="Segoe UI" panose="020B0502040204020203" pitchFamily="34" charset="0"/>
                <a:cs typeface="Segoe UI" panose="020B0502040204020203" pitchFamily="34" charset="0"/>
                <a:sym typeface="Poppins"/>
              </a:rPr>
              <a:t>promotion</a:t>
            </a:r>
            <a:r>
              <a:rPr sz="1600" dirty="0">
                <a:solidFill>
                  <a:schemeClr val="tx2">
                    <a:lumMod val="75000"/>
                  </a:schemeClr>
                </a:solidFill>
                <a:latin typeface="Poppins"/>
                <a:ea typeface="Segoe UI" panose="020B0502040204020203" pitchFamily="34" charset="0"/>
                <a:cs typeface="Segoe UI" panose="020B0502040204020203" pitchFamily="34" charset="0"/>
                <a:sym typeface="Poppins"/>
              </a:rPr>
              <a:t> </a:t>
            </a:r>
            <a:r>
              <a:rPr sz="1600" b="1" dirty="0">
                <a:solidFill>
                  <a:schemeClr val="tx2">
                    <a:lumMod val="75000"/>
                  </a:schemeClr>
                </a:solidFill>
                <a:latin typeface="Poppins"/>
                <a:ea typeface="Segoe UI" panose="020B0502040204020203" pitchFamily="34" charset="0"/>
                <a:cs typeface="Segoe UI" panose="020B0502040204020203" pitchFamily="34" charset="0"/>
                <a:sym typeface="Poppins"/>
              </a:rPr>
              <a:t>of </a:t>
            </a:r>
            <a:r>
              <a:rPr sz="1600" b="1" dirty="0">
                <a:solidFill>
                  <a:srgbClr val="53585F"/>
                </a:solidFill>
                <a:latin typeface="Poppins"/>
                <a:ea typeface="Segoe UI" panose="020B0502040204020203" pitchFamily="34" charset="0"/>
                <a:cs typeface="Segoe UI" panose="020B0502040204020203" pitchFamily="34" charset="0"/>
                <a:sym typeface="Poppins"/>
              </a:rPr>
              <a:t>Suffolk County as a </a:t>
            </a:r>
            <a:r>
              <a:rPr sz="1600" b="1" dirty="0">
                <a:solidFill>
                  <a:srgbClr val="53585F"/>
                </a:solidFill>
                <a:latin typeface="Poppins"/>
                <a:ea typeface="Segoe UI" panose="020B0502040204020203" pitchFamily="34" charset="0"/>
                <a:cs typeface="Segoe UI" panose="020B0502040204020203" pitchFamily="34" charset="0"/>
                <a:sym typeface="Poppins SemiBold"/>
              </a:rPr>
              <a:t>FILM-FRIENDLY</a:t>
            </a:r>
            <a:r>
              <a:rPr sz="1600" dirty="0">
                <a:solidFill>
                  <a:srgbClr val="53585F"/>
                </a:solidFill>
                <a:latin typeface="Poppins"/>
                <a:ea typeface="Segoe UI" panose="020B0502040204020203" pitchFamily="34" charset="0"/>
                <a:cs typeface="Segoe UI" panose="020B0502040204020203" pitchFamily="34" charset="0"/>
                <a:sym typeface="Poppins"/>
              </a:rPr>
              <a:t> </a:t>
            </a:r>
            <a:r>
              <a:rPr sz="1600" b="1" dirty="0">
                <a:solidFill>
                  <a:srgbClr val="53585F"/>
                </a:solidFill>
                <a:latin typeface="Poppins"/>
                <a:ea typeface="Segoe UI" panose="020B0502040204020203" pitchFamily="34" charset="0"/>
                <a:cs typeface="Segoe UI" panose="020B0502040204020203" pitchFamily="34" charset="0"/>
                <a:sym typeface="Poppins"/>
              </a:rPr>
              <a:t>location</a:t>
            </a:r>
            <a:r>
              <a:rPr sz="1600" dirty="0">
                <a:solidFill>
                  <a:srgbClr val="53585F"/>
                </a:solidFill>
                <a:latin typeface="Poppins"/>
                <a:ea typeface="Segoe UI" panose="020B0502040204020203" pitchFamily="34" charset="0"/>
                <a:cs typeface="Segoe UI" panose="020B0502040204020203" pitchFamily="34" charset="0"/>
                <a:sym typeface="Poppins"/>
              </a:rPr>
              <a:t>. </a:t>
            </a:r>
            <a:endParaRPr lang="en-US" sz="1600" dirty="0">
              <a:solidFill>
                <a:srgbClr val="53585F"/>
              </a:solidFill>
              <a:latin typeface="Poppins"/>
              <a:ea typeface="Segoe UI" panose="020B0502040204020203" pitchFamily="34" charset="0"/>
              <a:cs typeface="Segoe UI" panose="020B0502040204020203" pitchFamily="34" charset="0"/>
              <a:sym typeface="Poppins"/>
            </a:endParaRPr>
          </a:p>
          <a:p>
            <a:pPr lvl="0" algn="l" defTabSz="914400">
              <a:lnSpc>
                <a:spcPct val="150000"/>
              </a:lnSpc>
              <a:spcBef>
                <a:spcPts val="600"/>
              </a:spcBef>
              <a:defRPr sz="1800"/>
            </a:pPr>
            <a:endParaRPr lang="en-US" sz="1600" dirty="0">
              <a:solidFill>
                <a:srgbClr val="53585F"/>
              </a:solidFill>
              <a:latin typeface="Poppins"/>
              <a:ea typeface="Segoe UI" panose="020B0502040204020203" pitchFamily="34" charset="0"/>
              <a:cs typeface="Segoe UI" panose="020B0502040204020203" pitchFamily="34" charset="0"/>
              <a:sym typeface="Poppins"/>
            </a:endParaRPr>
          </a:p>
          <a:p>
            <a:pPr lvl="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Requires that these funds be directed to “cultural programs and activities relevant to the enhancement of the tourism industry.”  Cultural programs and activities are defined as programs of any and all cultural disciplines, which include but are not limited to:  music, dance, theatre, creative writing, literature, architecture, painting, sculpture, folk arts, photography, video and film, public media, history, museums; and the execution and promotion of other allied major cultural forms.</a:t>
            </a:r>
            <a:endParaRPr sz="1600" dirty="0">
              <a:solidFill>
                <a:srgbClr val="53585F"/>
              </a:solidFill>
              <a:latin typeface="Poppins"/>
              <a:ea typeface="Segoe UI" panose="020B0502040204020203" pitchFamily="34" charset="0"/>
              <a:cs typeface="Segoe UI" panose="020B0502040204020203" pitchFamily="34" charset="0"/>
              <a:sym typeface="Poppins"/>
            </a:endParaRPr>
          </a:p>
        </p:txBody>
      </p:sp>
      <p:sp>
        <p:nvSpPr>
          <p:cNvPr id="75" name="Shape 75"/>
          <p:cNvSpPr/>
          <p:nvPr/>
        </p:nvSpPr>
        <p:spPr>
          <a:xfrm>
            <a:off x="440356" y="1826848"/>
            <a:ext cx="948318" cy="376437"/>
          </a:xfrm>
          <a:prstGeom prst="rect">
            <a:avLst/>
          </a:prstGeom>
          <a:ln w="3175">
            <a:miter lim="400000"/>
          </a:ln>
          <a:extLst>
            <a:ext uri="{C572A759-6A51-4108-AA02-DFA0A04FC94B}">
              <ma14:wrappingTextBoxFlag xmlns:ma14="http://schemas.microsoft.com/office/mac/drawingml/2011/main" xmlns="" val="1"/>
            </a:ext>
          </a:extLst>
        </p:spPr>
        <p:txBody>
          <a:bodyPr wrap="none" lIns="29467" tIns="29467" rIns="29467" bIns="29467" anchor="ctr">
            <a:spAutoFit/>
          </a:bodyPr>
          <a:lstStyle>
            <a:lvl1pPr algn="l" defTabSz="914400">
              <a:lnSpc>
                <a:spcPct val="150000"/>
              </a:lnSpc>
              <a:spcBef>
                <a:spcPts val="600"/>
              </a:spcBef>
              <a:defRPr sz="1500" b="1">
                <a:solidFill>
                  <a:srgbClr val="53585F"/>
                </a:solidFill>
                <a:latin typeface="Poppins"/>
                <a:ea typeface="Poppins"/>
                <a:cs typeface="Poppins"/>
                <a:sym typeface="Poppins"/>
              </a:defRPr>
            </a:lvl1pPr>
          </a:lstStyle>
          <a:p>
            <a:pPr lvl="0">
              <a:defRPr sz="1800" b="0">
                <a:solidFill>
                  <a:srgbClr val="000000"/>
                </a:solidFill>
              </a:defRPr>
            </a:pPr>
            <a:r>
              <a:rPr sz="1500" b="1" dirty="0">
                <a:solidFill>
                  <a:srgbClr val="53585F"/>
                </a:solidFill>
              </a:rPr>
              <a:t>Fund 192</a:t>
            </a:r>
          </a:p>
        </p:txBody>
      </p:sp>
      <p:sp>
        <p:nvSpPr>
          <p:cNvPr id="76" name="Shape 76"/>
          <p:cNvSpPr/>
          <p:nvPr/>
        </p:nvSpPr>
        <p:spPr>
          <a:xfrm flipV="1">
            <a:off x="1500382" y="1871298"/>
            <a:ext cx="1" cy="287537"/>
          </a:xfrm>
          <a:prstGeom prst="line">
            <a:avLst/>
          </a:prstGeom>
          <a:ln w="12700">
            <a:solidFill>
              <a:srgbClr val="53585F"/>
            </a:solidFill>
            <a:miter lim="400000"/>
          </a:ln>
        </p:spPr>
        <p:txBody>
          <a:bodyPr lIns="0" tIns="0" rIns="0" bIns="0" anchor="ctr"/>
          <a:lstStyle/>
          <a:p>
            <a:pPr lvl="0">
              <a:defRPr sz="1800"/>
            </a:pPr>
            <a:endParaRPr dirty="0"/>
          </a:p>
        </p:txBody>
      </p:sp>
      <p:sp>
        <p:nvSpPr>
          <p:cNvPr id="77" name="Shape 77"/>
          <p:cNvSpPr/>
          <p:nvPr/>
        </p:nvSpPr>
        <p:spPr>
          <a:xfrm>
            <a:off x="1612091" y="1826848"/>
            <a:ext cx="1705706" cy="376437"/>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lvl1pPr algn="l">
              <a:defRPr sz="1500">
                <a:solidFill>
                  <a:srgbClr val="53585F"/>
                </a:solidFill>
                <a:latin typeface="Poppins"/>
                <a:ea typeface="Poppins"/>
                <a:cs typeface="Poppins"/>
                <a:sym typeface="Poppins"/>
              </a:defRPr>
            </a:lvl1pPr>
          </a:lstStyle>
          <a:p>
            <a:pPr lvl="0">
              <a:defRPr sz="1800">
                <a:solidFill>
                  <a:srgbClr val="000000"/>
                </a:solidFill>
              </a:defRPr>
            </a:pPr>
            <a:r>
              <a:rPr sz="1500" dirty="0">
                <a:solidFill>
                  <a:srgbClr val="53585F"/>
                </a:solidFill>
              </a:rPr>
              <a:t>Hotel / Motel Tax</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p:nvPr/>
        </p:nvSpPr>
        <p:spPr>
          <a:xfrm>
            <a:off x="495771" y="2158780"/>
            <a:ext cx="4972714" cy="367286"/>
          </a:xfrm>
          <a:prstGeom prst="rect">
            <a:avLst/>
          </a:prstGeom>
          <a:ln w="3175">
            <a:miter lim="400000"/>
          </a:ln>
          <a:extLst>
            <a:ext uri="{C572A759-6A51-4108-AA02-DFA0A04FC94B}">
              <ma14:wrappingTextBoxFlag xmlns:ma14="http://schemas.microsoft.com/office/mac/drawingml/2011/main" xmlns="" val="1"/>
            </a:ext>
          </a:extLst>
        </p:spPr>
        <p:txBody>
          <a:bodyPr wrap="none" lIns="29467" tIns="29467" rIns="29467" bIns="29467" anchor="ctr">
            <a:spAutoFit/>
          </a:bodyPr>
          <a:lstStyle>
            <a:lvl1pPr algn="l" defTabSz="914400">
              <a:defRPr sz="1500" b="1">
                <a:solidFill>
                  <a:srgbClr val="53585F"/>
                </a:solidFill>
                <a:effectLst>
                  <a:outerShdw blurRad="50800" dist="30000" dir="5400000" rotWithShape="0">
                    <a:srgbClr val="000000">
                      <a:alpha val="30000"/>
                    </a:srgbClr>
                  </a:outerShdw>
                </a:effectLst>
                <a:latin typeface="Poppins SemiBold"/>
                <a:ea typeface="Poppins SemiBold"/>
                <a:cs typeface="Poppins SemiBold"/>
                <a:sym typeface="Poppins SemiBold"/>
              </a:defRPr>
            </a:lvl1pPr>
          </a:lstStyle>
          <a:p>
            <a:pPr lvl="0">
              <a:defRPr sz="1800" b="0">
                <a:solidFill>
                  <a:srgbClr val="000000"/>
                </a:solidFill>
                <a:effectLst/>
              </a:defRPr>
            </a:pPr>
            <a:r>
              <a:rPr sz="2000" b="1" dirty="0">
                <a:solidFill>
                  <a:srgbClr val="00B0F0"/>
                </a:solidFill>
                <a:effectLst/>
              </a:rPr>
              <a:t>NYS </a:t>
            </a:r>
            <a:r>
              <a:rPr lang="en-US" sz="2000" b="1" dirty="0">
                <a:solidFill>
                  <a:srgbClr val="00B0F0"/>
                </a:solidFill>
                <a:effectLst/>
              </a:rPr>
              <a:t>N</a:t>
            </a:r>
            <a:r>
              <a:rPr sz="2000" b="1" dirty="0">
                <a:solidFill>
                  <a:srgbClr val="00B0F0"/>
                </a:solidFill>
                <a:effectLst/>
              </a:rPr>
              <a:t>onprofit Revitalization </a:t>
            </a:r>
            <a:r>
              <a:rPr lang="en-US" sz="2000" b="1" dirty="0">
                <a:solidFill>
                  <a:srgbClr val="00B0F0"/>
                </a:solidFill>
                <a:effectLst/>
              </a:rPr>
              <a:t>A</a:t>
            </a:r>
            <a:r>
              <a:rPr sz="2000" b="1" dirty="0">
                <a:solidFill>
                  <a:srgbClr val="00B0F0"/>
                </a:solidFill>
                <a:effectLst/>
              </a:rPr>
              <a:t>ct of 2013</a:t>
            </a:r>
          </a:p>
        </p:txBody>
      </p:sp>
      <p:sp>
        <p:nvSpPr>
          <p:cNvPr id="159" name="Shape 159"/>
          <p:cNvSpPr/>
          <p:nvPr/>
        </p:nvSpPr>
        <p:spPr>
          <a:xfrm>
            <a:off x="470215" y="2816719"/>
            <a:ext cx="9117970" cy="3180364"/>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p>
            <a:pPr lvl="0" algn="l" defTabSz="914400">
              <a:lnSpc>
                <a:spcPct val="80000"/>
              </a:lnSpc>
              <a:spcBef>
                <a:spcPts val="600"/>
              </a:spcBef>
              <a:defRPr sz="1800"/>
            </a:pPr>
            <a:r>
              <a:rPr sz="1800" dirty="0">
                <a:solidFill>
                  <a:schemeClr val="tx1"/>
                </a:solidFill>
                <a:latin typeface="Poppins"/>
                <a:ea typeface="Segoe UI" panose="020B0502040204020203" pitchFamily="34" charset="0"/>
                <a:cs typeface="Segoe UI" panose="020B0502040204020203" pitchFamily="34" charset="0"/>
                <a:sym typeface="Poppins"/>
              </a:rPr>
              <a:t>No employee of the nonprofit can serve as the Chair of the Board or hold any other title with similar responsibilities.</a:t>
            </a:r>
          </a:p>
          <a:p>
            <a:pPr lvl="0" algn="l" defTabSz="914400">
              <a:lnSpc>
                <a:spcPct val="80000"/>
              </a:lnSpc>
              <a:spcBef>
                <a:spcPts val="600"/>
              </a:spcBef>
              <a:defRPr sz="1800"/>
            </a:pPr>
            <a:endParaRPr sz="1800" dirty="0">
              <a:solidFill>
                <a:schemeClr val="tx1"/>
              </a:solidFill>
              <a:latin typeface="Poppins"/>
              <a:ea typeface="Segoe UI" panose="020B0502040204020203" pitchFamily="34" charset="0"/>
              <a:cs typeface="Segoe UI" panose="020B0502040204020203" pitchFamily="34" charset="0"/>
              <a:sym typeface="Poppins"/>
            </a:endParaRPr>
          </a:p>
          <a:p>
            <a:pPr lvl="0" algn="l" defTabSz="914400">
              <a:lnSpc>
                <a:spcPct val="80000"/>
              </a:lnSpc>
              <a:spcBef>
                <a:spcPts val="600"/>
              </a:spcBef>
              <a:defRPr sz="1800"/>
            </a:pPr>
            <a:r>
              <a:rPr sz="1800" dirty="0">
                <a:solidFill>
                  <a:schemeClr val="tx1"/>
                </a:solidFill>
                <a:latin typeface="Poppins"/>
                <a:ea typeface="Segoe UI" panose="020B0502040204020203" pitchFamily="34" charset="0"/>
                <a:cs typeface="Segoe UI" panose="020B0502040204020203" pitchFamily="34" charset="0"/>
                <a:sym typeface="Poppins"/>
              </a:rPr>
              <a:t>All nonprofits must have a Conflict of Interest Policy to ensure that its directors, officers, and key employees act in the nonprofit’s best interest and comply with applicable legal requirements.</a:t>
            </a:r>
          </a:p>
          <a:p>
            <a:pPr lvl="0" algn="l" defTabSz="914400">
              <a:lnSpc>
                <a:spcPct val="80000"/>
              </a:lnSpc>
              <a:spcBef>
                <a:spcPts val="600"/>
              </a:spcBef>
              <a:defRPr sz="1800"/>
            </a:pPr>
            <a:endParaRPr sz="1800" dirty="0">
              <a:solidFill>
                <a:schemeClr val="tx1"/>
              </a:solidFill>
              <a:latin typeface="Poppins"/>
              <a:ea typeface="Segoe UI" panose="020B0502040204020203" pitchFamily="34" charset="0"/>
              <a:cs typeface="Segoe UI" panose="020B0502040204020203" pitchFamily="34" charset="0"/>
              <a:sym typeface="Poppins"/>
            </a:endParaRPr>
          </a:p>
          <a:p>
            <a:pPr lvl="0" algn="l" defTabSz="914400">
              <a:lnSpc>
                <a:spcPct val="80000"/>
              </a:lnSpc>
              <a:spcBef>
                <a:spcPts val="600"/>
              </a:spcBef>
              <a:defRPr sz="1800"/>
            </a:pPr>
            <a:r>
              <a:rPr sz="1800" dirty="0">
                <a:solidFill>
                  <a:schemeClr val="tx1"/>
                </a:solidFill>
                <a:latin typeface="Poppins"/>
                <a:ea typeface="Segoe UI" panose="020B0502040204020203" pitchFamily="34" charset="0"/>
                <a:cs typeface="Segoe UI" panose="020B0502040204020203" pitchFamily="34" charset="0"/>
                <a:sym typeface="Poppins"/>
              </a:rPr>
              <a:t>Whistleblower Policy required for nonprofits with over 20 or more employees and over $1,000,000 in revenue.</a:t>
            </a:r>
            <a:endParaRPr lang="en-US" sz="1800" dirty="0">
              <a:solidFill>
                <a:schemeClr val="tx1"/>
              </a:solidFill>
              <a:latin typeface="Poppins"/>
              <a:ea typeface="Segoe UI" panose="020B0502040204020203" pitchFamily="34" charset="0"/>
              <a:cs typeface="Segoe UI" panose="020B0502040204020203" pitchFamily="34" charset="0"/>
              <a:sym typeface="Poppins"/>
            </a:endParaRPr>
          </a:p>
          <a:p>
            <a:pPr lvl="0" algn="l" defTabSz="914400">
              <a:lnSpc>
                <a:spcPct val="80000"/>
              </a:lnSpc>
              <a:spcBef>
                <a:spcPts val="600"/>
              </a:spcBef>
              <a:defRPr sz="1800"/>
            </a:pPr>
            <a:endParaRPr lang="en-US" sz="1800" dirty="0">
              <a:solidFill>
                <a:schemeClr val="tx1"/>
              </a:solidFill>
              <a:latin typeface="Poppins"/>
              <a:ea typeface="Segoe UI" panose="020B0502040204020203" pitchFamily="34" charset="0"/>
              <a:cs typeface="Segoe UI" panose="020B0502040204020203" pitchFamily="34" charset="0"/>
              <a:sym typeface="Poppins"/>
            </a:endParaRPr>
          </a:p>
          <a:p>
            <a:pPr lvl="0" algn="l" defTabSz="914400">
              <a:lnSpc>
                <a:spcPct val="80000"/>
              </a:lnSpc>
              <a:spcBef>
                <a:spcPts val="600"/>
              </a:spcBef>
              <a:defRPr sz="1800"/>
            </a:pPr>
            <a:r>
              <a:rPr lang="en-US" sz="1800" dirty="0">
                <a:solidFill>
                  <a:schemeClr val="tx1"/>
                </a:solidFill>
                <a:latin typeface="Poppins"/>
                <a:ea typeface="Segoe UI" panose="020B0502040204020203" pitchFamily="34" charset="0"/>
                <a:cs typeface="Segoe UI" panose="020B0502040204020203" pitchFamily="34" charset="0"/>
                <a:sym typeface="Poppins"/>
              </a:rPr>
              <a:t>NOTE:  There are updates to these laws!  Please check </a:t>
            </a:r>
            <a:r>
              <a:rPr lang="en-US" sz="1800" dirty="0">
                <a:solidFill>
                  <a:schemeClr val="tx1"/>
                </a:solidFill>
                <a:latin typeface="Poppins"/>
                <a:ea typeface="Segoe UI" panose="020B0502040204020203" pitchFamily="34" charset="0"/>
                <a:cs typeface="Segoe UI" panose="020B0502040204020203" pitchFamily="34" charset="0"/>
                <a:sym typeface="Poppins"/>
                <a:hlinkClick r:id="rId2"/>
              </a:rPr>
              <a:t>NYCON.org</a:t>
            </a:r>
            <a:r>
              <a:rPr lang="en-US" sz="1800" dirty="0">
                <a:solidFill>
                  <a:schemeClr val="tx1"/>
                </a:solidFill>
                <a:latin typeface="Poppins"/>
                <a:ea typeface="Segoe UI" panose="020B0502040204020203" pitchFamily="34" charset="0"/>
                <a:cs typeface="Segoe UI" panose="020B0502040204020203" pitchFamily="34" charset="0"/>
                <a:sym typeface="Poppins"/>
              </a:rPr>
              <a:t> or check 	</a:t>
            </a:r>
            <a:r>
              <a:rPr lang="en-US" sz="1800" dirty="0">
                <a:solidFill>
                  <a:schemeClr val="tx1"/>
                </a:solidFill>
                <a:latin typeface="Poppins"/>
                <a:ea typeface="Segoe UI" panose="020B0502040204020203" pitchFamily="34" charset="0"/>
                <a:cs typeface="Segoe UI" panose="020B0502040204020203" pitchFamily="34" charset="0"/>
                <a:sym typeface="Poppins"/>
                <a:hlinkClick r:id="rId3"/>
              </a:rPr>
              <a:t>www.SuffolkArtsandFilm.com</a:t>
            </a:r>
            <a:endParaRPr sz="1800" dirty="0">
              <a:solidFill>
                <a:schemeClr val="tx1"/>
              </a:solidFill>
              <a:latin typeface="Poppins"/>
              <a:ea typeface="Segoe UI" panose="020B0502040204020203" pitchFamily="34" charset="0"/>
              <a:cs typeface="Segoe UI" panose="020B0502040204020203" pitchFamily="34" charset="0"/>
              <a:sym typeface="Poppins"/>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27844"/>
            <a:ext cx="8730840" cy="4799269"/>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9467" tIns="29467" rIns="29467" bIns="29467" numCol="1" spcCol="38100" rtlCol="0" anchor="ctr">
            <a:spAutoFit/>
          </a:bodyPr>
          <a:lstStyle/>
          <a:p>
            <a:pPr marL="0" marR="0" indent="0" algn="l" defTabSz="5842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33CCCC"/>
                </a:solidFill>
                <a:effectLst/>
                <a:uFillTx/>
                <a:latin typeface="Poppins"/>
                <a:sym typeface="Helvetica Light"/>
              </a:rPr>
              <a:t>Economic Development &amp; Planning Contacts</a:t>
            </a:r>
          </a:p>
          <a:p>
            <a:pPr marL="0" marR="0" indent="0" algn="ctr" defTabSz="584200" rtl="0" fontAlgn="auto" latinLnBrk="1" hangingPunct="0">
              <a:lnSpc>
                <a:spcPct val="100000"/>
              </a:lnSpc>
              <a:spcBef>
                <a:spcPts val="0"/>
              </a:spcBef>
              <a:spcAft>
                <a:spcPts val="0"/>
              </a:spcAft>
              <a:buClrTx/>
              <a:buSzTx/>
              <a:buFontTx/>
              <a:buNone/>
              <a:tabLst/>
            </a:pPr>
            <a:endParaRPr lang="en-US" dirty="0">
              <a:solidFill>
                <a:srgbClr val="000000"/>
              </a:solidFill>
              <a:latin typeface="Poppins"/>
            </a:endParaRPr>
          </a:p>
          <a:p>
            <a:pPr marR="0" algn="l" defTabSz="584200" rtl="0" fontAlgn="auto" latinLnBrk="1" hangingPunct="0">
              <a:lnSpc>
                <a:spcPct val="100000"/>
              </a:lnSpc>
              <a:spcBef>
                <a:spcPts val="0"/>
              </a:spcBef>
              <a:spcAft>
                <a:spcPts val="0"/>
              </a:spcAft>
              <a:buClrTx/>
              <a:buSzTx/>
              <a:tabLst/>
            </a:pPr>
            <a:r>
              <a:rPr kumimoji="0" lang="en-US" sz="2800" b="0" i="0" u="none" strike="noStrike" cap="none" spc="0" normalizeH="0" baseline="0" dirty="0">
                <a:ln>
                  <a:noFill/>
                </a:ln>
                <a:solidFill>
                  <a:schemeClr val="tx1"/>
                </a:solidFill>
                <a:effectLst/>
                <a:uFillTx/>
                <a:latin typeface="Poppins"/>
                <a:sym typeface="Helvetica Light"/>
              </a:rPr>
              <a:t>Annette Brownell			631-853-4654		</a:t>
            </a:r>
          </a:p>
          <a:p>
            <a:pPr marR="0" algn="l" defTabSz="584200" rtl="0" fontAlgn="auto" latinLnBrk="1" hangingPunct="0">
              <a:lnSpc>
                <a:spcPct val="100000"/>
              </a:lnSpc>
              <a:spcBef>
                <a:spcPts val="0"/>
              </a:spcBef>
              <a:spcAft>
                <a:spcPts val="0"/>
              </a:spcAft>
              <a:buClrTx/>
              <a:buSzTx/>
              <a:tabLst/>
            </a:pPr>
            <a:r>
              <a:rPr lang="en-US" dirty="0">
                <a:solidFill>
                  <a:schemeClr val="tx1"/>
                </a:solidFill>
                <a:latin typeface="Poppins"/>
                <a:hlinkClick r:id="rId2"/>
              </a:rPr>
              <a:t>annette.brownell@suffolkcountyny.gov</a:t>
            </a:r>
            <a:endParaRPr lang="en-US" dirty="0">
              <a:solidFill>
                <a:schemeClr val="tx1"/>
              </a:solidFill>
              <a:latin typeface="Poppins"/>
            </a:endParaRPr>
          </a:p>
          <a:p>
            <a:pPr marR="0" algn="l" defTabSz="584200" rtl="0" fontAlgn="auto" latinLnBrk="1" hangingPunct="0">
              <a:lnSpc>
                <a:spcPct val="100000"/>
              </a:lnSpc>
              <a:spcBef>
                <a:spcPts val="0"/>
              </a:spcBef>
              <a:spcAft>
                <a:spcPts val="0"/>
              </a:spcAft>
              <a:buClrTx/>
              <a:buSzTx/>
              <a:tabLst/>
            </a:pPr>
            <a:endParaRPr kumimoji="0" lang="en-US" sz="2800" b="0" i="0" u="none" strike="noStrike" cap="none" spc="0" normalizeH="0" baseline="0" dirty="0">
              <a:ln>
                <a:noFill/>
              </a:ln>
              <a:solidFill>
                <a:schemeClr val="tx1"/>
              </a:solidFill>
              <a:effectLst/>
              <a:uFillTx/>
              <a:latin typeface="Poppins"/>
              <a:sym typeface="Helvetica Light"/>
            </a:endParaRPr>
          </a:p>
          <a:p>
            <a:pPr marR="0" algn="l" defTabSz="584200" rtl="0" fontAlgn="auto" latinLnBrk="1" hangingPunct="0">
              <a:lnSpc>
                <a:spcPct val="100000"/>
              </a:lnSpc>
              <a:spcBef>
                <a:spcPts val="0"/>
              </a:spcBef>
              <a:spcAft>
                <a:spcPts val="0"/>
              </a:spcAft>
              <a:buClrTx/>
              <a:buSzTx/>
              <a:tabLst/>
            </a:pPr>
            <a:r>
              <a:rPr kumimoji="0" lang="en-US" sz="2800" b="0" i="0" u="none" strike="noStrike" cap="none" spc="0" normalizeH="0" baseline="0" dirty="0">
                <a:ln>
                  <a:noFill/>
                </a:ln>
                <a:solidFill>
                  <a:schemeClr val="tx1"/>
                </a:solidFill>
                <a:effectLst/>
                <a:uFillTx/>
                <a:latin typeface="Poppins"/>
                <a:sym typeface="Helvetica Light"/>
              </a:rPr>
              <a:t>Michele Mueller				631-853-5959</a:t>
            </a:r>
          </a:p>
          <a:p>
            <a:pPr marR="0" algn="l" defTabSz="584200" rtl="0" fontAlgn="auto" latinLnBrk="1" hangingPunct="0">
              <a:lnSpc>
                <a:spcPct val="100000"/>
              </a:lnSpc>
              <a:spcBef>
                <a:spcPts val="0"/>
              </a:spcBef>
              <a:spcAft>
                <a:spcPts val="0"/>
              </a:spcAft>
              <a:buClrTx/>
              <a:buSzTx/>
              <a:tabLst/>
            </a:pPr>
            <a:r>
              <a:rPr lang="en-US" dirty="0">
                <a:solidFill>
                  <a:schemeClr val="tx1"/>
                </a:solidFill>
                <a:latin typeface="Poppins"/>
                <a:hlinkClick r:id="rId3"/>
              </a:rPr>
              <a:t>michele.mueller@suffolkcountyny.gov</a:t>
            </a:r>
            <a:endParaRPr lang="en-US" dirty="0">
              <a:solidFill>
                <a:schemeClr val="tx1"/>
              </a:solidFill>
              <a:latin typeface="Poppins"/>
            </a:endParaRPr>
          </a:p>
          <a:p>
            <a:pPr marR="0" algn="l" defTabSz="584200" rtl="0" fontAlgn="auto" latinLnBrk="1" hangingPunct="0">
              <a:lnSpc>
                <a:spcPct val="100000"/>
              </a:lnSpc>
              <a:spcBef>
                <a:spcPts val="0"/>
              </a:spcBef>
              <a:spcAft>
                <a:spcPts val="0"/>
              </a:spcAft>
              <a:buClrTx/>
              <a:buSzTx/>
              <a:tabLst/>
            </a:pPr>
            <a:endParaRPr kumimoji="0" lang="en-US" sz="2800" b="0" i="0" u="none" strike="noStrike" cap="none" spc="0" normalizeH="0" baseline="0" dirty="0">
              <a:ln>
                <a:noFill/>
              </a:ln>
              <a:solidFill>
                <a:schemeClr val="tx1"/>
              </a:solidFill>
              <a:effectLst/>
              <a:uFillTx/>
              <a:latin typeface="Poppins"/>
              <a:sym typeface="Helvetica Light"/>
            </a:endParaRPr>
          </a:p>
          <a:p>
            <a:pPr marR="0" algn="l" defTabSz="584200" rtl="0" fontAlgn="auto" latinLnBrk="1" hangingPunct="0">
              <a:lnSpc>
                <a:spcPct val="100000"/>
              </a:lnSpc>
              <a:spcBef>
                <a:spcPts val="0"/>
              </a:spcBef>
              <a:spcAft>
                <a:spcPts val="0"/>
              </a:spcAft>
              <a:buClrTx/>
              <a:buSzTx/>
              <a:tabLst/>
            </a:pPr>
            <a:r>
              <a:rPr lang="en-US" dirty="0">
                <a:solidFill>
                  <a:schemeClr val="tx1"/>
                </a:solidFill>
                <a:latin typeface="Poppins"/>
              </a:rPr>
              <a:t>Diana Cherryholmes		631-853-4834</a:t>
            </a:r>
          </a:p>
          <a:p>
            <a:pPr marR="0" algn="l" defTabSz="584200" rtl="0" fontAlgn="auto" latinLnBrk="1" hangingPunct="0">
              <a:lnSpc>
                <a:spcPct val="100000"/>
              </a:lnSpc>
              <a:spcBef>
                <a:spcPts val="0"/>
              </a:spcBef>
              <a:spcAft>
                <a:spcPts val="0"/>
              </a:spcAft>
              <a:buClrTx/>
              <a:buSzTx/>
              <a:tabLst/>
            </a:pPr>
            <a:r>
              <a:rPr lang="en-US" dirty="0">
                <a:solidFill>
                  <a:schemeClr val="tx1"/>
                </a:solidFill>
                <a:latin typeface="Poppins"/>
                <a:hlinkClick r:id="rId4"/>
              </a:rPr>
              <a:t>diana.cherryholmes@suffolkcountyny.gov</a:t>
            </a:r>
            <a:endParaRPr lang="en-US" dirty="0">
              <a:solidFill>
                <a:schemeClr val="tx1"/>
              </a:solidFill>
              <a:latin typeface="Poppins"/>
            </a:endParaRPr>
          </a:p>
          <a:p>
            <a:pPr marR="0" algn="l" defTabSz="584200" rtl="0" fontAlgn="auto" latinLnBrk="1" hangingPunct="0">
              <a:lnSpc>
                <a:spcPct val="100000"/>
              </a:lnSpc>
              <a:spcBef>
                <a:spcPts val="0"/>
              </a:spcBef>
              <a:spcAft>
                <a:spcPts val="0"/>
              </a:spcAft>
              <a:buClrTx/>
              <a:buSzTx/>
              <a:tabLst/>
            </a:pPr>
            <a:endParaRPr lang="en-US" dirty="0">
              <a:solidFill>
                <a:schemeClr val="tx1"/>
              </a:solidFill>
              <a:latin typeface="Poppins"/>
            </a:endParaRPr>
          </a:p>
        </p:txBody>
      </p:sp>
      <p:sp>
        <p:nvSpPr>
          <p:cNvPr id="3" name="TextBox 2">
            <a:extLst>
              <a:ext uri="{FF2B5EF4-FFF2-40B4-BE49-F238E27FC236}">
                <a16:creationId xmlns:a16="http://schemas.microsoft.com/office/drawing/2014/main" id="{87FC5E45-E74C-6196-5E3F-C9058B53BCDC}"/>
              </a:ext>
            </a:extLst>
          </p:cNvPr>
          <p:cNvSpPr txBox="1"/>
          <p:nvPr/>
        </p:nvSpPr>
        <p:spPr>
          <a:xfrm rot="16200000">
            <a:off x="9564343" y="6562322"/>
            <a:ext cx="713535" cy="182620"/>
          </a:xfrm>
          <a:prstGeom prst="rect">
            <a:avLst/>
          </a:prstGeom>
          <a:noFill/>
          <a:ln w="3175"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29467" tIns="29467" rIns="29467" bIns="29467"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800" dirty="0">
                <a:solidFill>
                  <a:srgbClr val="000000"/>
                </a:solidFill>
              </a:rPr>
              <a:t>j</a:t>
            </a:r>
            <a:r>
              <a:rPr kumimoji="0" lang="en-US" sz="800" b="0" i="0" u="none" strike="noStrike" cap="none" spc="0" normalizeH="0" baseline="0" dirty="0">
                <a:ln>
                  <a:noFill/>
                </a:ln>
                <a:solidFill>
                  <a:srgbClr val="000000"/>
                </a:solidFill>
                <a:effectLst/>
                <a:uFillTx/>
                <a:latin typeface="+mn-lt"/>
                <a:ea typeface="+mn-ea"/>
                <a:cs typeface="+mn-cs"/>
                <a:sym typeface="Helvetica Light"/>
              </a:rPr>
              <a:t>kryjak</a:t>
            </a:r>
            <a:r>
              <a:rPr kumimoji="0" lang="en-US" sz="800" b="0" i="0" u="none" strike="noStrike" cap="none" spc="0" normalizeH="0" baseline="0">
                <a:ln>
                  <a:noFill/>
                </a:ln>
                <a:solidFill>
                  <a:srgbClr val="000000"/>
                </a:solidFill>
                <a:effectLst/>
                <a:uFillTx/>
                <a:latin typeface="+mn-lt"/>
                <a:ea typeface="+mn-ea"/>
                <a:cs typeface="+mn-cs"/>
                <a:sym typeface="Helvetica Light"/>
              </a:rPr>
              <a:t>.011624</a:t>
            </a:r>
            <a:endParaRPr kumimoji="0" lang="en-US" sz="8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4010468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391A64A4-C225-5809-00A8-03E3B53C1D7E}"/>
              </a:ext>
            </a:extLst>
          </p:cNvPr>
          <p:cNvSpPr/>
          <p:nvPr/>
        </p:nvSpPr>
        <p:spPr>
          <a:xfrm>
            <a:off x="304800" y="1295400"/>
            <a:ext cx="9173960" cy="6118604"/>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p>
            <a:pPr lvl="0" defTabSz="914400">
              <a:lnSpc>
                <a:spcPct val="150000"/>
              </a:lnSpc>
              <a:spcBef>
                <a:spcPts val="600"/>
              </a:spcBef>
              <a:defRPr sz="1800"/>
            </a:pPr>
            <a:r>
              <a:rPr lang="en-US" sz="1800" b="1" dirty="0">
                <a:solidFill>
                  <a:srgbClr val="53585F"/>
                </a:solidFill>
                <a:latin typeface="Poppins"/>
                <a:ea typeface="Segoe UI" panose="020B0502040204020203" pitchFamily="34" charset="0"/>
                <a:cs typeface="Segoe UI" panose="020B0502040204020203" pitchFamily="34" charset="0"/>
                <a:sym typeface="Poppins"/>
              </a:rPr>
              <a:t>Background</a:t>
            </a:r>
            <a:endParaRPr lang="en-US" sz="1600" b="1" dirty="0">
              <a:solidFill>
                <a:srgbClr val="53585F"/>
              </a:solidFill>
              <a:latin typeface="Poppins"/>
              <a:ea typeface="Segoe UI" panose="020B0502040204020203" pitchFamily="34" charset="0"/>
              <a:cs typeface="Segoe UI" panose="020B0502040204020203" pitchFamily="34" charset="0"/>
              <a:sym typeface="Poppins"/>
            </a:endParaRPr>
          </a:p>
          <a:p>
            <a:pPr marL="285750" lvl="0" indent="-285750" algn="l" defTabSz="914400">
              <a:lnSpc>
                <a:spcPct val="150000"/>
              </a:lnSpc>
              <a:spcBef>
                <a:spcPts val="600"/>
              </a:spcBef>
              <a:buFont typeface="Poppins" panose="00000500000000000000" pitchFamily="2" charset="0"/>
              <a:buChar char="•"/>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Funding approved through adoption of EDP’s Operating Budget.</a:t>
            </a:r>
          </a:p>
          <a:p>
            <a:pPr marL="285750" lvl="0" indent="-285750" algn="l" defTabSz="914400">
              <a:lnSpc>
                <a:spcPct val="150000"/>
              </a:lnSpc>
              <a:spcBef>
                <a:spcPts val="600"/>
              </a:spcBef>
              <a:buFont typeface="Poppins" panose="00000500000000000000" pitchFamily="2" charset="0"/>
              <a:buChar char="•"/>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Program has grown 270% in last 10 years.</a:t>
            </a:r>
          </a:p>
          <a:p>
            <a:pPr marL="285750" lvl="0" indent="-285750" algn="l" defTabSz="914400">
              <a:lnSpc>
                <a:spcPct val="150000"/>
              </a:lnSpc>
              <a:spcBef>
                <a:spcPts val="600"/>
              </a:spcBef>
              <a:buFont typeface="Poppins" panose="00000500000000000000" pitchFamily="2" charset="0"/>
              <a:buChar char="•"/>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In 2014 EDP administered $776,340 to 56 organizations.</a:t>
            </a:r>
          </a:p>
          <a:p>
            <a:pPr marL="285750" lvl="0" indent="-285750" algn="l" defTabSz="914400">
              <a:lnSpc>
                <a:spcPct val="150000"/>
              </a:lnSpc>
              <a:spcBef>
                <a:spcPts val="600"/>
              </a:spcBef>
              <a:buFont typeface="Poppins" panose="00000500000000000000" pitchFamily="2" charset="0"/>
              <a:buChar char="•"/>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For 2024:</a:t>
            </a:r>
          </a:p>
          <a:p>
            <a:pPr lvl="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	&gt; Budget is approximately $2.5 million</a:t>
            </a:r>
          </a:p>
          <a:p>
            <a:pPr lvl="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	&gt; 172 organizations, 46 of them are new organizations</a:t>
            </a:r>
          </a:p>
          <a:p>
            <a:pPr marL="285750" lvl="0" indent="-285750" algn="l" defTabSz="914400">
              <a:lnSpc>
                <a:spcPct val="150000"/>
              </a:lnSpc>
              <a:spcBef>
                <a:spcPts val="600"/>
              </a:spcBef>
              <a:buFont typeface="Arial" panose="020B0604020202020204" pitchFamily="34" charset="0"/>
              <a:buChar char="•"/>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Approximately 30% of organizations experience some difficulty in receiving their full grant award due to:		</a:t>
            </a:r>
          </a:p>
          <a:p>
            <a:pPr lvl="2" indent="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	&gt; ineligible projects</a:t>
            </a:r>
          </a:p>
          <a:p>
            <a:pPr lvl="2" indent="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	&gt; missing paperwork</a:t>
            </a:r>
          </a:p>
          <a:p>
            <a:pPr lvl="2" indent="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	&gt; insufficient documentation of expenses</a:t>
            </a:r>
          </a:p>
          <a:p>
            <a:pPr lvl="2" indent="0" algn="l" defTabSz="914400">
              <a:lnSpc>
                <a:spcPct val="150000"/>
              </a:lnSpc>
              <a:spcBef>
                <a:spcPts val="600"/>
              </a:spcBef>
              <a:defRPr sz="1800"/>
            </a:pPr>
            <a:r>
              <a:rPr lang="en-US" sz="1600" dirty="0">
                <a:solidFill>
                  <a:srgbClr val="53585F"/>
                </a:solidFill>
                <a:latin typeface="Poppins"/>
                <a:ea typeface="Segoe UI" panose="020B0502040204020203" pitchFamily="34" charset="0"/>
                <a:cs typeface="Segoe UI" panose="020B0502040204020203" pitchFamily="34" charset="0"/>
                <a:sym typeface="Poppins"/>
              </a:rPr>
              <a:t>	&gt; failure to file financial disclosure form with Comptroller’s Office prior to Sept 15</a:t>
            </a:r>
            <a:r>
              <a:rPr lang="en-US" sz="1600" baseline="30000" dirty="0">
                <a:solidFill>
                  <a:srgbClr val="53585F"/>
                </a:solidFill>
                <a:latin typeface="Poppins"/>
                <a:ea typeface="Segoe UI" panose="020B0502040204020203" pitchFamily="34" charset="0"/>
                <a:cs typeface="Segoe UI" panose="020B0502040204020203" pitchFamily="34" charset="0"/>
                <a:sym typeface="Poppins"/>
              </a:rPr>
              <a:t>th</a:t>
            </a:r>
            <a:r>
              <a:rPr lang="en-US" sz="1600" dirty="0">
                <a:solidFill>
                  <a:srgbClr val="53585F"/>
                </a:solidFill>
                <a:latin typeface="Poppins"/>
                <a:ea typeface="Segoe UI" panose="020B0502040204020203" pitchFamily="34" charset="0"/>
                <a:cs typeface="Segoe UI" panose="020B0502040204020203" pitchFamily="34" charset="0"/>
                <a:sym typeface="Poppins"/>
              </a:rPr>
              <a:t> </a:t>
            </a:r>
          </a:p>
          <a:p>
            <a:pPr lvl="0" algn="l" defTabSz="914400">
              <a:lnSpc>
                <a:spcPct val="150000"/>
              </a:lnSpc>
              <a:spcBef>
                <a:spcPts val="600"/>
              </a:spcBef>
              <a:defRPr sz="1800"/>
            </a:pPr>
            <a:endParaRPr lang="en-US" sz="1600" dirty="0">
              <a:solidFill>
                <a:srgbClr val="53585F"/>
              </a:solidFill>
              <a:latin typeface="Poppins"/>
              <a:ea typeface="Segoe UI" panose="020B0502040204020203" pitchFamily="34" charset="0"/>
              <a:cs typeface="Segoe UI" panose="020B0502040204020203" pitchFamily="34" charset="0"/>
              <a:sym typeface="Poppins"/>
            </a:endParaRPr>
          </a:p>
        </p:txBody>
      </p:sp>
    </p:spTree>
    <p:extLst>
      <p:ext uri="{BB962C8B-B14F-4D97-AF65-F5344CB8AC3E}">
        <p14:creationId xmlns:p14="http://schemas.microsoft.com/office/powerpoint/2010/main" val="33209069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70677C03-84D5-D3EC-5D56-C69781CF196B}"/>
              </a:ext>
            </a:extLst>
          </p:cNvPr>
          <p:cNvSpPr>
            <a:spLocks noChangeAspect="1"/>
          </p:cNvSpPr>
          <p:nvPr/>
        </p:nvSpPr>
        <p:spPr>
          <a:xfrm>
            <a:off x="2743200" y="1758815"/>
            <a:ext cx="4604203" cy="5687332"/>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numCol="2" anchor="ctr">
            <a:spAutoFit/>
          </a:bodyPr>
          <a:lstStyle/>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IRS Determination Letter (Non-Profit Status)</a:t>
            </a:r>
          </a:p>
          <a:p>
            <a:pPr marL="457200" marR="0" algn="l">
              <a:spcBef>
                <a:spcPts val="600"/>
              </a:spcBef>
              <a:spcAft>
                <a:spcPts val="60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Mailing Address</a:t>
            </a:r>
          </a:p>
          <a:p>
            <a:pPr marL="0" marR="0" algn="l">
              <a:spcBef>
                <a:spcPts val="600"/>
              </a:spcBef>
              <a:spcAft>
                <a:spcPts val="60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Physical Address </a:t>
            </a:r>
          </a:p>
          <a:p>
            <a:pPr marL="0" marR="0" algn="l">
              <a:spcBef>
                <a:spcPts val="600"/>
              </a:spcBef>
              <a:spcAft>
                <a:spcPts val="60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Contact Name</a:t>
            </a:r>
          </a:p>
          <a:p>
            <a:pPr marL="0" marR="0" algn="l">
              <a:spcBef>
                <a:spcPts val="600"/>
              </a:spcBef>
              <a:spcAft>
                <a:spcPts val="60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Signatory Name</a:t>
            </a:r>
          </a:p>
          <a:p>
            <a:pPr marL="0" marR="0" algn="l">
              <a:spcBef>
                <a:spcPts val="600"/>
              </a:spcBef>
              <a:spcAft>
                <a:spcPts val="60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Phone Number</a:t>
            </a:r>
          </a:p>
          <a:p>
            <a:pPr marR="0" lvl="0" algn="l">
              <a:spcBef>
                <a:spcPts val="600"/>
              </a:spcBef>
              <a:spcAft>
                <a:spcPts val="60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E-mail address</a:t>
            </a:r>
          </a:p>
          <a:p>
            <a:pPr marL="457200" marR="0" algn="l">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Voided Check</a:t>
            </a:r>
          </a:p>
          <a:p>
            <a:pPr marL="457200" marR="0" algn="l">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Electronic Funds Transfer (EFT) Form</a:t>
            </a:r>
          </a:p>
          <a:p>
            <a:pPr marL="457200" marR="0" algn="l">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Certificate of Insurance</a:t>
            </a:r>
          </a:p>
          <a:p>
            <a:pPr marL="457200" marR="0" algn="l">
              <a:spcBef>
                <a:spcPts val="0"/>
              </a:spcBef>
              <a:spcAft>
                <a:spcPts val="0"/>
              </a:spcAft>
            </a:pPr>
            <a:r>
              <a:rPr lang="en-US" sz="1800" dirty="0">
                <a:effectLst/>
                <a:latin typeface="Times New Roman" panose="02020603050405020304" pitchFamily="18" charset="0"/>
                <a:ea typeface="Calibri" panose="020F0502020204030204" pitchFamily="34" charset="0"/>
              </a:rPr>
              <a:t> </a:t>
            </a:r>
          </a:p>
          <a:p>
            <a:pPr marL="342900" marR="0" lvl="0" indent="-342900" algn="l">
              <a:spcBef>
                <a:spcPts val="600"/>
              </a:spcBef>
              <a:spcAft>
                <a:spcPts val="600"/>
              </a:spcAft>
              <a:buFont typeface="Wingdings" panose="05000000000000000000" pitchFamily="2" charset="2"/>
              <a:buChar char=""/>
            </a:pPr>
            <a:r>
              <a:rPr lang="en-US" sz="1800" dirty="0">
                <a:effectLst/>
                <a:latin typeface="Times New Roman" panose="02020603050405020304" pitchFamily="18" charset="0"/>
                <a:ea typeface="Calibri" panose="020F0502020204030204" pitchFamily="34" charset="0"/>
              </a:rPr>
              <a:t>Completed W-9</a:t>
            </a:r>
          </a:p>
          <a:p>
            <a:pPr lvl="0" algn="l" defTabSz="914400">
              <a:lnSpc>
                <a:spcPct val="150000"/>
              </a:lnSpc>
              <a:spcBef>
                <a:spcPts val="600"/>
              </a:spcBef>
              <a:defRPr sz="1800"/>
            </a:pPr>
            <a:endParaRPr lang="en-US" sz="1600" dirty="0">
              <a:solidFill>
                <a:srgbClr val="53585F"/>
              </a:solidFill>
              <a:latin typeface="Poppins"/>
              <a:ea typeface="Segoe UI" panose="020B0502040204020203" pitchFamily="34" charset="0"/>
              <a:cs typeface="Segoe UI" panose="020B0502040204020203" pitchFamily="34" charset="0"/>
              <a:sym typeface="Poppins"/>
            </a:endParaRPr>
          </a:p>
        </p:txBody>
      </p:sp>
      <p:sp>
        <p:nvSpPr>
          <p:cNvPr id="3" name="Shape 74">
            <a:extLst>
              <a:ext uri="{FF2B5EF4-FFF2-40B4-BE49-F238E27FC236}">
                <a16:creationId xmlns:a16="http://schemas.microsoft.com/office/drawing/2014/main" id="{1ED622B0-6932-AECD-D487-5BF27EB1BB37}"/>
              </a:ext>
            </a:extLst>
          </p:cNvPr>
          <p:cNvSpPr/>
          <p:nvPr/>
        </p:nvSpPr>
        <p:spPr>
          <a:xfrm>
            <a:off x="76200" y="1219200"/>
            <a:ext cx="9173960" cy="435766"/>
          </a:xfrm>
          <a:prstGeom prst="rect">
            <a:avLst/>
          </a:prstGeom>
          <a:ln w="3175">
            <a:miter lim="400000"/>
          </a:ln>
          <a:extLst>
            <a:ext uri="{C572A759-6A51-4108-AA02-DFA0A04FC94B}">
              <ma14:wrappingTextBoxFlag xmlns:ma14="http://schemas.microsoft.com/office/mac/drawingml/2011/main" xmlns="" val="1"/>
            </a:ext>
          </a:extLst>
        </p:spPr>
        <p:txBody>
          <a:bodyPr lIns="29467" tIns="29467" rIns="29467" bIns="29467" anchor="ctr">
            <a:spAutoFit/>
          </a:bodyPr>
          <a:lstStyle/>
          <a:p>
            <a:pPr lvl="0" defTabSz="914400">
              <a:lnSpc>
                <a:spcPct val="150000"/>
              </a:lnSpc>
              <a:spcBef>
                <a:spcPts val="600"/>
              </a:spcBef>
              <a:defRPr sz="1800"/>
            </a:pPr>
            <a:r>
              <a:rPr lang="en-US" sz="1800" b="1" dirty="0">
                <a:solidFill>
                  <a:srgbClr val="53585F"/>
                </a:solidFill>
                <a:latin typeface="Poppins"/>
                <a:ea typeface="Segoe UI" panose="020B0502040204020203" pitchFamily="34" charset="0"/>
                <a:cs typeface="Segoe UI" panose="020B0502040204020203" pitchFamily="34" charset="0"/>
                <a:sym typeface="Poppins"/>
              </a:rPr>
              <a:t>Pre-Contract Checklist</a:t>
            </a:r>
            <a:endParaRPr lang="en-US" sz="1600" b="1" dirty="0">
              <a:solidFill>
                <a:srgbClr val="53585F"/>
              </a:solidFill>
              <a:latin typeface="Poppins"/>
              <a:ea typeface="Segoe UI" panose="020B0502040204020203" pitchFamily="34" charset="0"/>
              <a:cs typeface="Segoe UI" panose="020B0502040204020203" pitchFamily="34" charset="0"/>
              <a:sym typeface="Poppins"/>
            </a:endParaRPr>
          </a:p>
        </p:txBody>
      </p:sp>
    </p:spTree>
    <p:extLst>
      <p:ext uri="{BB962C8B-B14F-4D97-AF65-F5344CB8AC3E}">
        <p14:creationId xmlns:p14="http://schemas.microsoft.com/office/powerpoint/2010/main" val="28401010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457966" y="2438400"/>
            <a:ext cx="8914633" cy="3014165"/>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lvl1pPr algn="l">
              <a:defRPr sz="2000" b="1">
                <a:solidFill>
                  <a:srgbClr val="35B5D4"/>
                </a:solidFill>
                <a:latin typeface="Poppins"/>
                <a:ea typeface="Poppins"/>
                <a:cs typeface="Poppins"/>
                <a:sym typeface="Poppins"/>
              </a:defRPr>
            </a:lvl1pPr>
          </a:lstStyle>
          <a:p>
            <a:pPr lvl="0">
              <a:defRPr sz="1800" b="0">
                <a:solidFill>
                  <a:srgbClr val="000000"/>
                </a:solidFill>
              </a:defRPr>
            </a:pPr>
            <a:r>
              <a:rPr lang="en-US" sz="9600" b="1" dirty="0">
                <a:solidFill>
                  <a:srgbClr val="35B5D4"/>
                </a:solidFill>
              </a:rPr>
              <a:t>REQUIRED DOCUMENTS</a:t>
            </a:r>
            <a:endParaRPr sz="9600" b="1" dirty="0">
              <a:solidFill>
                <a:srgbClr val="35B5D4"/>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459613" y="1349940"/>
            <a:ext cx="9290685" cy="490397"/>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lvl1pPr algn="l">
              <a:defRPr sz="2000" b="1">
                <a:solidFill>
                  <a:srgbClr val="35B5D4"/>
                </a:solidFill>
                <a:latin typeface="Poppins"/>
                <a:ea typeface="Poppins"/>
                <a:cs typeface="Poppins"/>
                <a:sym typeface="Poppins"/>
              </a:defRPr>
            </a:lvl1pPr>
          </a:lstStyle>
          <a:p>
            <a:pPr lvl="0">
              <a:defRPr sz="1800" b="0">
                <a:solidFill>
                  <a:srgbClr val="000000"/>
                </a:solidFill>
              </a:defRPr>
            </a:pPr>
            <a:r>
              <a:rPr lang="en-US" sz="2800" b="1" dirty="0">
                <a:solidFill>
                  <a:srgbClr val="35B5D4"/>
                </a:solidFill>
              </a:rPr>
              <a:t>DOCUMENTS  REQUIRED IMMEDIATELY</a:t>
            </a:r>
            <a:endParaRPr sz="2800" b="1" dirty="0">
              <a:solidFill>
                <a:srgbClr val="35B5D4"/>
              </a:solidFill>
            </a:endParaRPr>
          </a:p>
        </p:txBody>
      </p:sp>
      <p:sp>
        <p:nvSpPr>
          <p:cNvPr id="91" name="Shape 91"/>
          <p:cNvSpPr/>
          <p:nvPr/>
        </p:nvSpPr>
        <p:spPr>
          <a:xfrm>
            <a:off x="271670" y="2039035"/>
            <a:ext cx="9445498" cy="5137823"/>
          </a:xfrm>
          <a:prstGeom prst="rect">
            <a:avLst/>
          </a:prstGeom>
          <a:ln w="3175">
            <a:miter lim="400000"/>
          </a:ln>
          <a:extLst>
            <a:ext uri="{C572A759-6A51-4108-AA02-DFA0A04FC94B}">
              <ma14:wrappingTextBoxFlag xmlns:ma14="http://schemas.microsoft.com/office/mac/drawingml/2011/main" xmlns="" val="1"/>
            </a:ext>
          </a:extLst>
        </p:spPr>
        <p:txBody>
          <a:bodyPr wrap="square" lIns="29467" tIns="29467" rIns="29467" bIns="29467" anchor="ctr">
            <a:spAutoFit/>
          </a:bodyPr>
          <a:lstStyle>
            <a:lvl1pPr algn="l">
              <a:defRPr sz="2000">
                <a:solidFill>
                  <a:srgbClr val="53585F"/>
                </a:solidFill>
                <a:latin typeface="Poppins"/>
                <a:ea typeface="Poppins"/>
                <a:cs typeface="Poppins"/>
                <a:sym typeface="Poppins"/>
              </a:defRPr>
            </a:lvl1pPr>
          </a:lstStyle>
          <a:p>
            <a:pPr lvl="0">
              <a:defRPr sz="1800">
                <a:solidFill>
                  <a:srgbClr val="000000"/>
                </a:solidFill>
              </a:defRPr>
            </a:pPr>
            <a:r>
              <a:rPr lang="en-US" sz="2400" b="1" dirty="0">
                <a:solidFill>
                  <a:schemeClr val="tx2">
                    <a:lumMod val="75000"/>
                  </a:schemeClr>
                </a:solidFill>
              </a:rPr>
              <a:t>Project Summary</a:t>
            </a:r>
          </a:p>
          <a:p>
            <a:pPr marL="342900" lvl="1" indent="-342900" algn="l">
              <a:buFont typeface="Arial" panose="020B0604020202020204" pitchFamily="34" charset="0"/>
              <a:buChar char="•"/>
              <a:defRPr sz="1800">
                <a:solidFill>
                  <a:srgbClr val="000000"/>
                </a:solidFill>
              </a:defRPr>
            </a:pPr>
            <a:r>
              <a:rPr lang="en-US" sz="2400" dirty="0">
                <a:solidFill>
                  <a:schemeClr val="tx2">
                    <a:lumMod val="75000"/>
                  </a:schemeClr>
                </a:solidFill>
                <a:latin typeface="Poppins"/>
              </a:rPr>
              <a:t>This is a narrative explanation. Just the facts of the project. Organization mission statements are not required.</a:t>
            </a:r>
          </a:p>
          <a:p>
            <a:pPr marL="342900" lvl="1" indent="-342900" algn="l">
              <a:buFont typeface="Arial" panose="020B0604020202020204" pitchFamily="34" charset="0"/>
              <a:buChar char="•"/>
              <a:defRPr sz="1800">
                <a:solidFill>
                  <a:srgbClr val="000000"/>
                </a:solidFill>
              </a:defRPr>
            </a:pPr>
            <a:r>
              <a:rPr lang="en-US" sz="2400" dirty="0">
                <a:solidFill>
                  <a:schemeClr val="tx2">
                    <a:lumMod val="75000"/>
                  </a:schemeClr>
                </a:solidFill>
                <a:latin typeface="Poppins"/>
              </a:rPr>
              <a:t>Project due date </a:t>
            </a:r>
            <a:r>
              <a:rPr lang="en-US" sz="2400">
                <a:solidFill>
                  <a:schemeClr val="tx2">
                    <a:lumMod val="75000"/>
                  </a:schemeClr>
                </a:solidFill>
                <a:latin typeface="Poppins"/>
              </a:rPr>
              <a:t>is </a:t>
            </a:r>
            <a:r>
              <a:rPr lang="en-US" sz="2400" b="1">
                <a:solidFill>
                  <a:srgbClr val="FF0000"/>
                </a:solidFill>
                <a:latin typeface="Poppins"/>
              </a:rPr>
              <a:t>March 31</a:t>
            </a:r>
            <a:r>
              <a:rPr lang="en-US" sz="2400" b="1" dirty="0">
                <a:solidFill>
                  <a:srgbClr val="FF0000"/>
                </a:solidFill>
                <a:latin typeface="Poppins"/>
              </a:rPr>
              <a:t>, 2024 – must be typed</a:t>
            </a:r>
            <a:r>
              <a:rPr lang="en-US" sz="2400" dirty="0">
                <a:solidFill>
                  <a:srgbClr val="FF0000"/>
                </a:solidFill>
                <a:latin typeface="Poppins"/>
              </a:rPr>
              <a:t>.</a:t>
            </a:r>
          </a:p>
          <a:p>
            <a:pPr lvl="0">
              <a:defRPr sz="1800">
                <a:solidFill>
                  <a:srgbClr val="000000"/>
                </a:solidFill>
              </a:defRPr>
            </a:pPr>
            <a:endParaRPr lang="en-US" sz="2400" dirty="0">
              <a:solidFill>
                <a:schemeClr val="tx2">
                  <a:lumMod val="75000"/>
                </a:schemeClr>
              </a:solidFill>
            </a:endParaRPr>
          </a:p>
          <a:p>
            <a:pPr lvl="0">
              <a:defRPr sz="1800">
                <a:solidFill>
                  <a:srgbClr val="000000"/>
                </a:solidFill>
              </a:defRPr>
            </a:pPr>
            <a:r>
              <a:rPr lang="en-US" sz="2400" b="1" dirty="0">
                <a:solidFill>
                  <a:schemeClr val="tx2">
                    <a:lumMod val="75000"/>
                  </a:schemeClr>
                </a:solidFill>
              </a:rPr>
              <a:t>Explanation of Budget</a:t>
            </a:r>
          </a:p>
          <a:p>
            <a:pPr marL="342900" lvl="1" indent="-342900" algn="l">
              <a:buFont typeface="Arial" panose="020B0604020202020204" pitchFamily="34" charset="0"/>
              <a:buChar char="•"/>
              <a:defRPr sz="1800">
                <a:solidFill>
                  <a:srgbClr val="000000"/>
                </a:solidFill>
              </a:defRPr>
            </a:pPr>
            <a:r>
              <a:rPr lang="en-US" sz="2400" dirty="0">
                <a:solidFill>
                  <a:schemeClr val="tx2">
                    <a:lumMod val="75000"/>
                  </a:schemeClr>
                </a:solidFill>
                <a:latin typeface="Poppins"/>
              </a:rPr>
              <a:t>This is a financial explanation that tells the County how you will be using the funds.  </a:t>
            </a:r>
          </a:p>
          <a:p>
            <a:pPr lvl="0">
              <a:defRPr sz="1800">
                <a:solidFill>
                  <a:srgbClr val="000000"/>
                </a:solidFill>
              </a:defRPr>
            </a:pPr>
            <a:endParaRPr lang="en-US" sz="2400" dirty="0">
              <a:solidFill>
                <a:schemeClr val="tx2">
                  <a:lumMod val="75000"/>
                </a:schemeClr>
              </a:solidFill>
            </a:endParaRPr>
          </a:p>
          <a:p>
            <a:pPr lvl="0">
              <a:defRPr sz="1800">
                <a:solidFill>
                  <a:srgbClr val="000000"/>
                </a:solidFill>
              </a:defRPr>
            </a:pPr>
            <a:r>
              <a:rPr lang="en-US" sz="1800" dirty="0">
                <a:solidFill>
                  <a:schemeClr val="tx2">
                    <a:lumMod val="75000"/>
                  </a:schemeClr>
                </a:solidFill>
              </a:rPr>
              <a:t>Please remember:	</a:t>
            </a:r>
          </a:p>
          <a:p>
            <a:pPr marL="285750" lvl="0" indent="-285750">
              <a:buFont typeface="Arial" panose="020B0604020202020204" pitchFamily="34" charset="0"/>
              <a:buChar char="•"/>
              <a:defRPr sz="1800">
                <a:solidFill>
                  <a:srgbClr val="000000"/>
                </a:solidFill>
              </a:defRPr>
            </a:pPr>
            <a:r>
              <a:rPr lang="en-US" sz="1800" dirty="0">
                <a:solidFill>
                  <a:schemeClr val="tx2">
                    <a:lumMod val="75000"/>
                  </a:schemeClr>
                </a:solidFill>
              </a:rPr>
              <a:t>Street address is required, P.O. Box addresses will be rejected.</a:t>
            </a:r>
          </a:p>
          <a:p>
            <a:pPr marL="285750" lvl="0" indent="-285750">
              <a:buFont typeface="Arial" panose="020B0604020202020204" pitchFamily="34" charset="0"/>
              <a:buChar char="•"/>
              <a:defRPr sz="1800">
                <a:solidFill>
                  <a:srgbClr val="000000"/>
                </a:solidFill>
              </a:defRPr>
            </a:pPr>
            <a:r>
              <a:rPr lang="en-US" sz="1800" dirty="0">
                <a:solidFill>
                  <a:schemeClr val="tx2">
                    <a:lumMod val="75000"/>
                  </a:schemeClr>
                </a:solidFill>
              </a:rPr>
              <a:t>Do not include attachments.</a:t>
            </a:r>
          </a:p>
          <a:p>
            <a:pPr marL="285750" lvl="0" indent="-285750">
              <a:buFont typeface="Arial" panose="020B0604020202020204" pitchFamily="34" charset="0"/>
              <a:buChar char="•"/>
              <a:defRPr sz="1800">
                <a:solidFill>
                  <a:srgbClr val="000000"/>
                </a:solidFill>
              </a:defRPr>
            </a:pPr>
            <a:r>
              <a:rPr lang="en-US" sz="1800" dirty="0">
                <a:solidFill>
                  <a:schemeClr val="tx2">
                    <a:lumMod val="75000"/>
                  </a:schemeClr>
                </a:solidFill>
              </a:rPr>
              <a:t>Include the date, location and time of the event(s). Please use separate page if needed.</a:t>
            </a:r>
          </a:p>
          <a:p>
            <a:pPr lvl="0">
              <a:defRPr sz="1800">
                <a:solidFill>
                  <a:srgbClr val="000000"/>
                </a:solidFill>
              </a:defRPr>
            </a:pPr>
            <a:endParaRPr lang="en-US" sz="2400" dirty="0">
              <a:solidFill>
                <a:schemeClr val="tx2">
                  <a:lumMod val="75000"/>
                </a:schemeClr>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form&#10;&#10;Description automatically generated">
            <a:extLst>
              <a:ext uri="{FF2B5EF4-FFF2-40B4-BE49-F238E27FC236}">
                <a16:creationId xmlns:a16="http://schemas.microsoft.com/office/drawing/2014/main" id="{5768E579-E865-15E6-72AF-25DE3AB7BD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714" y="1143000"/>
            <a:ext cx="4526972" cy="5858435"/>
          </a:xfrm>
          <a:prstGeom prst="rect">
            <a:avLst/>
          </a:prstGeom>
          <a:ln>
            <a:solidFill>
              <a:schemeClr val="accent1"/>
            </a:solidFill>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133C2D4D-926B-43A5-92BC-193D96779F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5713" y="1143000"/>
            <a:ext cx="4526973" cy="5858436"/>
          </a:xfrm>
          <a:prstGeom prst="rect">
            <a:avLst/>
          </a:prstGeom>
          <a:ln>
            <a:solidFill>
              <a:schemeClr val="accent1"/>
            </a:solidFill>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r="5400000" rotWithShape="0">
            <a:srgbClr val="000000">
              <a:alpha val="50000"/>
            </a:srgbClr>
          </a:outerShdw>
        </a:effectLst>
      </a:spPr>
      <a:bodyPr rot="0" spcFirstLastPara="1" vertOverflow="overflow" horzOverflow="overflow" vert="horz" wrap="square" lIns="29467" tIns="29467" rIns="29467" bIns="2946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9467" tIns="29467" rIns="29467" bIns="2946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r="5400000" rotWithShape="0">
            <a:srgbClr val="000000">
              <a:alpha val="50000"/>
            </a:srgbClr>
          </a:outerShdw>
        </a:effectLst>
      </a:spPr>
      <a:bodyPr rot="0" spcFirstLastPara="1" vertOverflow="overflow" horzOverflow="overflow" vert="horz" wrap="square" lIns="29467" tIns="29467" rIns="29467" bIns="2946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Pr>
      <a:bodyPr rot="0" spcFirstLastPara="1" vertOverflow="overflow" horzOverflow="overflow" vert="horz" wrap="square" lIns="29467" tIns="29467" rIns="29467" bIns="29467"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2452</TotalTime>
  <Words>1236</Words>
  <Application>Microsoft Office PowerPoint</Application>
  <PresentationFormat>Custom</PresentationFormat>
  <Paragraphs>146</Paragraphs>
  <Slides>31</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Avenir Roman</vt:lpstr>
      <vt:lpstr>Calibri</vt:lpstr>
      <vt:lpstr>Helvetica Light</vt:lpstr>
      <vt:lpstr>Poppins</vt:lpstr>
      <vt:lpstr>Segoe UI</vt:lpstr>
      <vt:lpstr>Times New Roman</vt:lpstr>
      <vt:lpstr>Wingdings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Cherryholmes, Diana</dc:creator>
  <cp:lastModifiedBy>Jay, Elyse</cp:lastModifiedBy>
  <cp:revision>149</cp:revision>
  <cp:lastPrinted>2020-01-03T15:55:21Z</cp:lastPrinted>
  <dcterms:modified xsi:type="dcterms:W3CDTF">2024-01-30T14:11:09Z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2024-01-11T19:25:46Z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777c2bb5-1aa7-4d21-9f85-352ff5c91eec</vt:lpwstr>
  </property>
  <property fmtid="{D5CDD505-2E9C-101B-9397-08002B2CF9AE}" pid="7" name="MSIP_Label_defa4170-0d19-0005-0004-bc88714345d2_ActionId">
    <vt:lpwstr>deec54f7-2938-406e-bc99-a29cfb7e690c</vt:lpwstr>
  </property>
  <property fmtid="{D5CDD505-2E9C-101B-9397-08002B2CF9AE}" pid="8" name="MSIP_Label_defa4170-0d19-0005-0004-bc88714345d2_ContentBits">
    <vt:lpwstr>0</vt:lpwstr>
  </property>
</Properties>
</file>